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 id="2147483693" r:id="rId6"/>
    <p:sldMasterId id="2147483681" r:id="rId7"/>
    <p:sldMasterId id="2147483663" r:id="rId8"/>
    <p:sldMasterId id="2147483666" r:id="rId9"/>
  </p:sldMasterIdLst>
  <p:notesMasterIdLst>
    <p:notesMasterId r:id="rId27"/>
  </p:notesMasterIdLst>
  <p:handoutMasterIdLst>
    <p:handoutMasterId r:id="rId28"/>
  </p:handoutMasterIdLst>
  <p:sldIdLst>
    <p:sldId id="551" r:id="rId10"/>
    <p:sldId id="556" r:id="rId11"/>
    <p:sldId id="581" r:id="rId12"/>
    <p:sldId id="558" r:id="rId13"/>
    <p:sldId id="559" r:id="rId14"/>
    <p:sldId id="560" r:id="rId15"/>
    <p:sldId id="561" r:id="rId16"/>
    <p:sldId id="582" r:id="rId17"/>
    <p:sldId id="563" r:id="rId18"/>
    <p:sldId id="564" r:id="rId19"/>
    <p:sldId id="565" r:id="rId20"/>
    <p:sldId id="566" r:id="rId21"/>
    <p:sldId id="568" r:id="rId22"/>
    <p:sldId id="569" r:id="rId23"/>
    <p:sldId id="578" r:id="rId24"/>
    <p:sldId id="570" r:id="rId25"/>
    <p:sldId id="580"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32">
          <p15:clr>
            <a:srgbClr val="A4A3A4"/>
          </p15:clr>
        </p15:guide>
        <p15:guide id="4" pos="144">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27" userDrawn="1">
          <p15:clr>
            <a:srgbClr val="A4A3A4"/>
          </p15:clr>
        </p15:guide>
        <p15:guide id="3" orient="horz" pos="2928" userDrawn="1">
          <p15:clr>
            <a:srgbClr val="A4A3A4"/>
          </p15:clr>
        </p15:guide>
        <p15:guide id="4" pos="2250" userDrawn="1">
          <p15:clr>
            <a:srgbClr val="A4A3A4"/>
          </p15:clr>
        </p15:guide>
        <p15:guide id="5" pos="2186" userDrawn="1">
          <p15:clr>
            <a:srgbClr val="A4A3A4"/>
          </p15:clr>
        </p15:guide>
        <p15:guide id="6"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a:srgbClr val="FFFF66"/>
    <a:srgbClr val="FBFBFB"/>
    <a:srgbClr val="F7F7F7"/>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73333" autoAdjust="0"/>
  </p:normalViewPr>
  <p:slideViewPr>
    <p:cSldViewPr>
      <p:cViewPr varScale="1">
        <p:scale>
          <a:sx n="70" d="100"/>
          <a:sy n="70" d="100"/>
        </p:scale>
        <p:origin x="1956" y="54"/>
      </p:cViewPr>
      <p:guideLst>
        <p:guide orient="horz" pos="2160"/>
        <p:guide pos="2880"/>
        <p:guide orient="horz" pos="1632"/>
        <p:guide pos="144"/>
      </p:guideLst>
    </p:cSldViewPr>
  </p:slideViewPr>
  <p:outlineViewPr>
    <p:cViewPr>
      <p:scale>
        <a:sx n="33" d="100"/>
        <a:sy n="33" d="100"/>
      </p:scale>
      <p:origin x="48" y="20976"/>
    </p:cViewPr>
  </p:outlineViewPr>
  <p:notesTextViewPr>
    <p:cViewPr>
      <p:scale>
        <a:sx n="3" d="2"/>
        <a:sy n="3" d="2"/>
      </p:scale>
      <p:origin x="0" y="0"/>
    </p:cViewPr>
  </p:notesTextViewPr>
  <p:notesViewPr>
    <p:cSldViewPr>
      <p:cViewPr varScale="1">
        <p:scale>
          <a:sx n="66" d="100"/>
          <a:sy n="66" d="100"/>
        </p:scale>
        <p:origin x="2844" y="78"/>
      </p:cViewPr>
      <p:guideLst>
        <p:guide orient="horz" pos="2909"/>
        <p:guide pos="2227"/>
        <p:guide orient="horz" pos="2928"/>
        <p:guide pos="2250"/>
        <p:guide pos="2186"/>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5"/>
            <a:ext cx="3037840" cy="465138"/>
          </a:xfrm>
          <a:prstGeom prst="rect">
            <a:avLst/>
          </a:prstGeom>
        </p:spPr>
        <p:txBody>
          <a:bodyPr vert="horz" lIns="93137" tIns="46568" rIns="93137" bIns="46568" rtlCol="0"/>
          <a:lstStyle>
            <a:lvl1pPr algn="l">
              <a:defRPr sz="1200"/>
            </a:lvl1pPr>
          </a:lstStyle>
          <a:p>
            <a:endParaRPr lang="en-US"/>
          </a:p>
        </p:txBody>
      </p:sp>
      <p:sp>
        <p:nvSpPr>
          <p:cNvPr id="3" name="Date Placeholder 2"/>
          <p:cNvSpPr>
            <a:spLocks noGrp="1"/>
          </p:cNvSpPr>
          <p:nvPr>
            <p:ph type="dt" sz="quarter" idx="1"/>
          </p:nvPr>
        </p:nvSpPr>
        <p:spPr>
          <a:xfrm>
            <a:off x="3970942" y="5"/>
            <a:ext cx="3037840" cy="465138"/>
          </a:xfrm>
          <a:prstGeom prst="rect">
            <a:avLst/>
          </a:prstGeom>
        </p:spPr>
        <p:txBody>
          <a:bodyPr vert="horz" lIns="93137" tIns="46568" rIns="93137" bIns="46568" rtlCol="0"/>
          <a:lstStyle>
            <a:lvl1pPr algn="r">
              <a:defRPr sz="1200"/>
            </a:lvl1pPr>
          </a:lstStyle>
          <a:p>
            <a:fld id="{C28AC72A-0BCD-42C1-B41E-F0871B2E0F8D}" type="datetimeFigureOut">
              <a:rPr lang="en-US" smtClean="0"/>
              <a:pPr/>
              <a:t>11/8/2018</a:t>
            </a:fld>
            <a:endParaRPr lang="en-US"/>
          </a:p>
        </p:txBody>
      </p:sp>
      <p:sp>
        <p:nvSpPr>
          <p:cNvPr id="4" name="Footer Placeholder 3"/>
          <p:cNvSpPr>
            <a:spLocks noGrp="1"/>
          </p:cNvSpPr>
          <p:nvPr>
            <p:ph type="ftr" sz="quarter" idx="2"/>
          </p:nvPr>
        </p:nvSpPr>
        <p:spPr>
          <a:xfrm>
            <a:off x="3" y="8829679"/>
            <a:ext cx="3037840" cy="465138"/>
          </a:xfrm>
          <a:prstGeom prst="rect">
            <a:avLst/>
          </a:prstGeom>
        </p:spPr>
        <p:txBody>
          <a:bodyPr vert="horz" lIns="93137" tIns="46568" rIns="93137" bIns="46568" rtlCol="0" anchor="b"/>
          <a:lstStyle>
            <a:lvl1pPr algn="l">
              <a:defRPr sz="1200"/>
            </a:lvl1pPr>
          </a:lstStyle>
          <a:p>
            <a:endParaRPr lang="en-US"/>
          </a:p>
        </p:txBody>
      </p:sp>
      <p:sp>
        <p:nvSpPr>
          <p:cNvPr id="5" name="Slide Number Placeholder 4"/>
          <p:cNvSpPr>
            <a:spLocks noGrp="1"/>
          </p:cNvSpPr>
          <p:nvPr>
            <p:ph type="sldNum" sz="quarter" idx="3"/>
          </p:nvPr>
        </p:nvSpPr>
        <p:spPr>
          <a:xfrm>
            <a:off x="3970942" y="8829679"/>
            <a:ext cx="3037840" cy="465138"/>
          </a:xfrm>
          <a:prstGeom prst="rect">
            <a:avLst/>
          </a:prstGeom>
        </p:spPr>
        <p:txBody>
          <a:bodyPr vert="horz" lIns="93137" tIns="46568" rIns="93137" bIns="46568" rtlCol="0" anchor="b"/>
          <a:lstStyle>
            <a:lvl1pPr algn="r">
              <a:defRPr sz="1200"/>
            </a:lvl1pPr>
          </a:lstStyle>
          <a:p>
            <a:fld id="{92293CBF-B818-4CC6-8481-03F0627FF763}" type="slidenum">
              <a:rPr lang="en-US" smtClean="0"/>
              <a:pPr/>
              <a:t>‹#›</a:t>
            </a:fld>
            <a:endParaRPr lang="en-US"/>
          </a:p>
        </p:txBody>
      </p:sp>
    </p:spTree>
    <p:extLst>
      <p:ext uri="{BB962C8B-B14F-4D97-AF65-F5344CB8AC3E}">
        <p14:creationId xmlns:p14="http://schemas.microsoft.com/office/powerpoint/2010/main" val="6012138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7840" cy="464820"/>
          </a:xfrm>
          <a:prstGeom prst="rect">
            <a:avLst/>
          </a:prstGeom>
        </p:spPr>
        <p:txBody>
          <a:bodyPr vert="horz" lIns="93137" tIns="46568" rIns="93137" bIns="46568" rtlCol="0"/>
          <a:lstStyle>
            <a:lvl1pPr algn="l">
              <a:defRPr sz="1200"/>
            </a:lvl1pPr>
          </a:lstStyle>
          <a:p>
            <a:endParaRPr lang="en-US"/>
          </a:p>
        </p:txBody>
      </p:sp>
      <p:sp>
        <p:nvSpPr>
          <p:cNvPr id="3" name="Date Placeholder 2"/>
          <p:cNvSpPr>
            <a:spLocks noGrp="1"/>
          </p:cNvSpPr>
          <p:nvPr>
            <p:ph type="dt" idx="1"/>
          </p:nvPr>
        </p:nvSpPr>
        <p:spPr>
          <a:xfrm>
            <a:off x="3970942" y="2"/>
            <a:ext cx="3037840" cy="464820"/>
          </a:xfrm>
          <a:prstGeom prst="rect">
            <a:avLst/>
          </a:prstGeom>
        </p:spPr>
        <p:txBody>
          <a:bodyPr vert="horz" lIns="93137" tIns="46568" rIns="93137" bIns="46568" rtlCol="0"/>
          <a:lstStyle>
            <a:lvl1pPr algn="r">
              <a:defRPr sz="1200"/>
            </a:lvl1pPr>
          </a:lstStyle>
          <a:p>
            <a:fld id="{815763EF-F139-4518-9255-6A1B4AF4C3A4}" type="datetimeFigureOut">
              <a:rPr lang="en-US" smtClean="0"/>
              <a:pPr/>
              <a:t>11/8/2018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37" tIns="46568" rIns="93137" bIns="46568" rtlCol="0" anchor="ctr"/>
          <a:lstStyle/>
          <a:p>
            <a:endParaRPr lang="en-US"/>
          </a:p>
        </p:txBody>
      </p:sp>
      <p:sp>
        <p:nvSpPr>
          <p:cNvPr id="5" name="Notes Placeholder 4"/>
          <p:cNvSpPr>
            <a:spLocks noGrp="1"/>
          </p:cNvSpPr>
          <p:nvPr>
            <p:ph type="body" sz="quarter" idx="3"/>
          </p:nvPr>
        </p:nvSpPr>
        <p:spPr>
          <a:xfrm>
            <a:off x="701041" y="4415794"/>
            <a:ext cx="5608320" cy="4183380"/>
          </a:xfrm>
          <a:prstGeom prst="rect">
            <a:avLst/>
          </a:prstGeom>
        </p:spPr>
        <p:txBody>
          <a:bodyPr vert="horz" lIns="93137" tIns="46568" rIns="93137" bIns="4656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3" y="8829971"/>
            <a:ext cx="3037840" cy="464820"/>
          </a:xfrm>
          <a:prstGeom prst="rect">
            <a:avLst/>
          </a:prstGeom>
        </p:spPr>
        <p:txBody>
          <a:bodyPr vert="horz" lIns="93137" tIns="46568" rIns="93137" bIns="46568" rtlCol="0" anchor="b"/>
          <a:lstStyle>
            <a:lvl1pPr algn="l">
              <a:defRPr sz="1200"/>
            </a:lvl1pPr>
          </a:lstStyle>
          <a:p>
            <a:endParaRPr lang="en-US"/>
          </a:p>
        </p:txBody>
      </p:sp>
      <p:sp>
        <p:nvSpPr>
          <p:cNvPr id="7" name="Slide Number Placeholder 6"/>
          <p:cNvSpPr>
            <a:spLocks noGrp="1"/>
          </p:cNvSpPr>
          <p:nvPr>
            <p:ph type="sldNum" sz="quarter" idx="5"/>
          </p:nvPr>
        </p:nvSpPr>
        <p:spPr>
          <a:xfrm>
            <a:off x="3970942" y="8829971"/>
            <a:ext cx="3037840" cy="464820"/>
          </a:xfrm>
          <a:prstGeom prst="rect">
            <a:avLst/>
          </a:prstGeom>
        </p:spPr>
        <p:txBody>
          <a:bodyPr vert="horz" lIns="93137" tIns="46568" rIns="93137" bIns="46568" rtlCol="0" anchor="b"/>
          <a:lstStyle>
            <a:lvl1pPr algn="r">
              <a:defRPr sz="1200"/>
            </a:lvl1pPr>
          </a:lstStyle>
          <a:p>
            <a:fld id="{1B168E5D-C3A7-4483-9E1E-84D39F4535EE}" type="slidenum">
              <a:rPr lang="en-US" smtClean="0"/>
              <a:pPr/>
              <a:t>‹#›</a:t>
            </a:fld>
            <a:endParaRPr lang="en-US"/>
          </a:p>
        </p:txBody>
      </p:sp>
    </p:spTree>
    <p:extLst>
      <p:ext uri="{BB962C8B-B14F-4D97-AF65-F5344CB8AC3E}">
        <p14:creationId xmlns:p14="http://schemas.microsoft.com/office/powerpoint/2010/main" val="4859750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p>
            <a:pPr defTabSz="938584">
              <a:defRPr/>
            </a:pPr>
            <a:fld id="{71D5D55E-1518-4420-9CC0-7859C19751E6}" type="slidenum">
              <a:rPr lang="en-US" smtClean="0">
                <a:solidFill>
                  <a:srgbClr val="000000"/>
                </a:solidFill>
                <a:latin typeface="Arial" pitchFamily="34" charset="0"/>
              </a:rPr>
              <a:pPr defTabSz="938584">
                <a:defRPr/>
              </a:pPr>
              <a:t>1</a:t>
            </a:fld>
            <a:endParaRPr lang="en-US" dirty="0">
              <a:solidFill>
                <a:srgbClr val="000000"/>
              </a:solidFill>
              <a:latin typeface="Arial" pitchFamily="34" charset="0"/>
            </a:endParaRPr>
          </a:p>
        </p:txBody>
      </p:sp>
      <p:sp>
        <p:nvSpPr>
          <p:cNvPr id="41987" name="Rectangle 2"/>
          <p:cNvSpPr>
            <a:spLocks noGrp="1" noRot="1" noChangeAspect="1" noChangeArrowheads="1" noTextEdit="1"/>
          </p:cNvSpPr>
          <p:nvPr>
            <p:ph type="sldImg"/>
          </p:nvPr>
        </p:nvSpPr>
        <p:spPr>
          <a:xfrm>
            <a:off x="1216025" y="698500"/>
            <a:ext cx="4667250" cy="3500438"/>
          </a:xfrm>
          <a:ln/>
        </p:spPr>
      </p:sp>
      <p:sp>
        <p:nvSpPr>
          <p:cNvPr id="41988" name="Rectangle 3"/>
          <p:cNvSpPr>
            <a:spLocks noGrp="1" noChangeArrowheads="1"/>
          </p:cNvSpPr>
          <p:nvPr>
            <p:ph type="body" idx="1"/>
          </p:nvPr>
        </p:nvSpPr>
        <p:spPr>
          <a:xfrm>
            <a:off x="946060" y="4431187"/>
            <a:ext cx="5203294" cy="4201816"/>
          </a:xfrm>
          <a:noFill/>
          <a:ln/>
        </p:spPr>
        <p:txBody>
          <a:bodyPr lIns="91412" tIns="45703" rIns="91412" bIns="45703"/>
          <a:lstStyle/>
          <a:p>
            <a:pPr eaLnBrk="1" hangingPunct="1">
              <a:spcBef>
                <a:spcPct val="0"/>
              </a:spcBef>
            </a:pP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58728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8865">
              <a:defRPr/>
            </a:pPr>
            <a:fld id="{31530070-9F24-46CA-AABF-912C82C6BFD5}" type="slidenum">
              <a:rPr lang="en-US" smtClean="0">
                <a:solidFill>
                  <a:prstClr val="black"/>
                </a:solidFill>
                <a:latin typeface="Arial" pitchFamily="34" charset="0"/>
              </a:rPr>
              <a:pPr defTabSz="928865">
                <a:defRPr/>
              </a:pPr>
              <a:t>10</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252538" y="696913"/>
            <a:ext cx="4654550" cy="3490912"/>
          </a:xfrm>
          <a:ln/>
        </p:spPr>
      </p:sp>
      <p:sp>
        <p:nvSpPr>
          <p:cNvPr id="54276" name="Rectangle 3"/>
          <p:cNvSpPr>
            <a:spLocks noGrp="1" noChangeArrowheads="1"/>
          </p:cNvSpPr>
          <p:nvPr>
            <p:ph type="body" idx="1"/>
          </p:nvPr>
        </p:nvSpPr>
        <p:spPr>
          <a:xfrm>
            <a:off x="715432" y="4421832"/>
            <a:ext cx="5723462" cy="4190711"/>
          </a:xfrm>
          <a:noFill/>
          <a:ln/>
        </p:spPr>
        <p:txBody>
          <a:bodyPr>
            <a:normAutofit/>
          </a:bodyPr>
          <a:lstStyle/>
          <a:p>
            <a:r>
              <a:rPr lang="en-US" b="1" dirty="0"/>
              <a:t>Photos: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Top Left:  Navy Munitions</a:t>
            </a:r>
            <a:r>
              <a:rPr lang="en-US" baseline="0" dirty="0"/>
              <a:t> Command sailor works on a mine during an exercise in July 2014</a:t>
            </a:r>
            <a:endParaRPr lang="en-US"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Top Middle:  </a:t>
            </a:r>
            <a:r>
              <a:rPr lang="en-US" dirty="0"/>
              <a:t>841</a:t>
            </a:r>
            <a:r>
              <a:rPr lang="en-US" baseline="30000" dirty="0"/>
              <a:t>st</a:t>
            </a:r>
            <a:r>
              <a:rPr lang="en-US" dirty="0"/>
              <a:t> TB</a:t>
            </a:r>
            <a:r>
              <a:rPr lang="en-US" baseline="0" dirty="0"/>
              <a:t> preparing to load </a:t>
            </a:r>
            <a:r>
              <a:rPr lang="en-US" dirty="0"/>
              <a:t>Army vehicles onto the </a:t>
            </a:r>
            <a:r>
              <a:rPr lang="en-US" baseline="0" dirty="0"/>
              <a:t>USNS Watkins at JBC in Dec 2014</a:t>
            </a:r>
          </a:p>
          <a:p>
            <a:pPr marL="171450" indent="-171450">
              <a:buFontTx/>
              <a:buChar char="-"/>
            </a:pPr>
            <a:r>
              <a:rPr lang="en-US" baseline="0" dirty="0"/>
              <a:t>Bottom Middle:  </a:t>
            </a:r>
            <a:r>
              <a:rPr lang="en-US" dirty="0"/>
              <a:t>Navy Munitions</a:t>
            </a:r>
            <a:r>
              <a:rPr lang="en-US" baseline="0" dirty="0"/>
              <a:t> Command sailor works on a mine during an exercise in July 2014</a:t>
            </a:r>
            <a:endParaRPr lang="en-US" dirty="0"/>
          </a:p>
          <a:p>
            <a:pPr marL="171450" indent="-171450">
              <a:buFontTx/>
              <a:buChar char="-"/>
            </a:pPr>
            <a:r>
              <a:rPr lang="en-US" baseline="0" dirty="0"/>
              <a:t>Top Right:  Railcar with tanks being loaded by 841</a:t>
            </a:r>
            <a:r>
              <a:rPr lang="en-US" baseline="30000" dirty="0"/>
              <a:t>st</a:t>
            </a:r>
            <a:r>
              <a:rPr lang="en-US" baseline="0" dirty="0"/>
              <a:t> TB in Sep 2013</a:t>
            </a:r>
          </a:p>
          <a:p>
            <a:pPr marL="171450" indent="-171450">
              <a:buFontTx/>
              <a:buChar char="-"/>
            </a:pPr>
            <a:endParaRPr lang="en-US" baseline="0" dirty="0"/>
          </a:p>
          <a:p>
            <a:pPr marL="0" indent="0">
              <a:buFontTx/>
              <a:buNone/>
            </a:pPr>
            <a:r>
              <a:rPr lang="en-US" b="1" baseline="0" dirty="0"/>
              <a:t>Notes:</a:t>
            </a:r>
          </a:p>
          <a:p>
            <a:pPr marL="171450" indent="-171450">
              <a:buFontTx/>
              <a:buChar char="-"/>
            </a:pPr>
            <a:r>
              <a:rPr lang="en-US" b="1" baseline="0" dirty="0"/>
              <a:t>841</a:t>
            </a:r>
            <a:r>
              <a:rPr lang="en-US" b="1" baseline="30000" dirty="0"/>
              <a:t>st</a:t>
            </a:r>
            <a:r>
              <a:rPr lang="en-US" b="1" baseline="0" dirty="0"/>
              <a:t> TB</a:t>
            </a:r>
            <a:r>
              <a:rPr lang="en-US" b="0" baseline="0" dirty="0"/>
              <a:t> performs water terminal operations for all DoD cargo on commercial vessels from the port of Savannah, GA to Maine along the Atlantic coast.  This includes conducting documentation support, conduct port clearance, and load/unload cargo</a:t>
            </a:r>
          </a:p>
          <a:p>
            <a:pPr marL="628650" lvl="1" indent="-171450">
              <a:buFontTx/>
              <a:buChar char="-"/>
            </a:pPr>
            <a:r>
              <a:rPr lang="en-US" b="0" baseline="0" dirty="0"/>
              <a:t>Capability to offload up to 150 trucks and 200 railcars of cargo per day</a:t>
            </a:r>
            <a:r>
              <a:rPr lang="en-US" b="1" baseline="0" dirty="0"/>
              <a:t> </a:t>
            </a:r>
          </a:p>
          <a:p>
            <a:pPr marL="171450" lvl="0" indent="-171450">
              <a:buFontTx/>
              <a:buChar char="-"/>
            </a:pPr>
            <a:r>
              <a:rPr lang="en-US" b="1" baseline="0" dirty="0"/>
              <a:t>Navy Munitions Command  </a:t>
            </a:r>
            <a:r>
              <a:rPr lang="en-US" baseline="0" dirty="0"/>
              <a:t>receives, stores, and issues Navy &amp; Marine Corps ordnance throughout the Fleet</a:t>
            </a:r>
          </a:p>
          <a:p>
            <a:pPr marL="171450" lvl="0" indent="-171450">
              <a:buFontTx/>
              <a:buChar char="-"/>
            </a:pPr>
            <a:r>
              <a:rPr lang="en-US" b="1" baseline="0" dirty="0"/>
              <a:t>ASLAC</a:t>
            </a:r>
            <a:r>
              <a:rPr lang="en-US" baseline="0" dirty="0"/>
              <a:t> performs maintenance on Army equipment pre-positioned on ships throughout the world, reducing deployment response time</a:t>
            </a:r>
          </a:p>
          <a:p>
            <a:pPr marL="628650" lvl="1" indent="-171450">
              <a:buFontTx/>
              <a:buChar char="-"/>
            </a:pPr>
            <a:r>
              <a:rPr lang="en-US" baseline="0" dirty="0"/>
              <a:t>Pre-positioned ships typically have 393K </a:t>
            </a:r>
            <a:r>
              <a:rPr lang="en-US" baseline="0" dirty="0" err="1"/>
              <a:t>sq</a:t>
            </a:r>
            <a:r>
              <a:rPr lang="en-US" baseline="0" dirty="0"/>
              <a:t> </a:t>
            </a:r>
            <a:r>
              <a:rPr lang="en-US" baseline="0" dirty="0" err="1"/>
              <a:t>ft</a:t>
            </a:r>
            <a:r>
              <a:rPr lang="en-US" baseline="0" dirty="0"/>
              <a:t> of storage space which can carry up to 2.3K containers of kits and ammunition</a:t>
            </a:r>
          </a:p>
          <a:p>
            <a:pPr marL="628650" lvl="1" indent="-171450">
              <a:buFontTx/>
              <a:buChar char="-"/>
            </a:pPr>
            <a:r>
              <a:rPr lang="en-US" baseline="0" dirty="0"/>
              <a:t>Each ship is capable of storing everything needed to supply a brigade-sized combat team…from armored vehicles to MREs</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05358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8865">
              <a:defRPr/>
            </a:pPr>
            <a:fld id="{31530070-9F24-46CA-AABF-912C82C6BFD5}" type="slidenum">
              <a:rPr lang="en-US" smtClean="0">
                <a:solidFill>
                  <a:prstClr val="black"/>
                </a:solidFill>
                <a:latin typeface="Arial" pitchFamily="34" charset="0"/>
              </a:rPr>
              <a:pPr defTabSz="928865">
                <a:defRPr/>
              </a:pPr>
              <a:t>11</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252538" y="696913"/>
            <a:ext cx="4654550" cy="3490912"/>
          </a:xfrm>
          <a:ln/>
        </p:spPr>
      </p:sp>
      <p:sp>
        <p:nvSpPr>
          <p:cNvPr id="54276" name="Rectangle 3"/>
          <p:cNvSpPr>
            <a:spLocks noGrp="1" noChangeArrowheads="1"/>
          </p:cNvSpPr>
          <p:nvPr>
            <p:ph type="body" idx="1"/>
          </p:nvPr>
        </p:nvSpPr>
        <p:spPr>
          <a:xfrm>
            <a:off x="715432" y="4421832"/>
            <a:ext cx="5723462" cy="4190711"/>
          </a:xfrm>
          <a:noFill/>
          <a:ln/>
        </p:spPr>
        <p:txBody>
          <a:bodyPr>
            <a:normAutofit/>
          </a:bodyPr>
          <a:lstStyle/>
          <a:p>
            <a:r>
              <a:rPr lang="en-US" b="1" dirty="0"/>
              <a:t>Photos:</a:t>
            </a:r>
          </a:p>
          <a:p>
            <a:pPr marL="171450" indent="-171450">
              <a:buFontTx/>
              <a:buChar char="-"/>
            </a:pPr>
            <a:r>
              <a:rPr lang="en-US" dirty="0"/>
              <a:t>Bottom</a:t>
            </a:r>
            <a:r>
              <a:rPr lang="en-US" baseline="0" dirty="0"/>
              <a:t> Left</a:t>
            </a:r>
            <a:r>
              <a:rPr lang="en-US" dirty="0"/>
              <a:t>:  NHCC</a:t>
            </a:r>
            <a:r>
              <a:rPr lang="en-US" baseline="0" dirty="0"/>
              <a:t> healthcare provider conducts physical therapy appointment in July 2013</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Top:  SPAWAR Executive Director commemorates</a:t>
            </a:r>
            <a:r>
              <a:rPr lang="en-US" baseline="0" dirty="0"/>
              <a:t> the integration of the electronic systems into more than 27K MRAPs through the SPAWAR Integration Facility in a ceremony in Dec 2012</a:t>
            </a:r>
            <a:endParaRPr lang="en-US"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Bottom Right: Aerial view</a:t>
            </a:r>
            <a:r>
              <a:rPr lang="en-US" baseline="0" dirty="0"/>
              <a:t> of the Navy Consolidated Brig</a:t>
            </a:r>
            <a:endParaRPr lang="en-US" dirty="0"/>
          </a:p>
          <a:p>
            <a:pPr marL="0" indent="0">
              <a:buFontTx/>
              <a:buNone/>
            </a:pPr>
            <a:endParaRPr lang="en-US" baseline="0" dirty="0"/>
          </a:p>
          <a:p>
            <a:pPr marL="0" indent="0">
              <a:buFontTx/>
              <a:buNone/>
            </a:pPr>
            <a:r>
              <a:rPr lang="en-US" b="1" baseline="0" dirty="0"/>
              <a:t>Notes:</a:t>
            </a:r>
          </a:p>
          <a:p>
            <a:pPr marL="171450" indent="-171450">
              <a:buFontTx/>
              <a:buChar char="-"/>
            </a:pPr>
            <a:r>
              <a:rPr lang="en-US" b="1" baseline="0" dirty="0"/>
              <a:t>SPAWAR</a:t>
            </a:r>
            <a:r>
              <a:rPr lang="en-US" baseline="0" dirty="0"/>
              <a:t> develops, delivers, &amp; sustains communications &amp; information capabilities for warfighters</a:t>
            </a:r>
          </a:p>
          <a:p>
            <a:pPr marL="628650" lvl="1" indent="-171450">
              <a:buFontTx/>
              <a:buChar char="-"/>
            </a:pPr>
            <a:r>
              <a:rPr lang="en-US" baseline="0" dirty="0"/>
              <a:t>Most of it’s work is classified</a:t>
            </a:r>
          </a:p>
          <a:p>
            <a:pPr marL="628650" lvl="1" indent="-171450">
              <a:buFontTx/>
              <a:buChar char="-"/>
            </a:pPr>
            <a:r>
              <a:rPr lang="en-US" baseline="0" dirty="0"/>
              <a:t>Example of a non-classified project:  SPAWAR Internet Café program, which supports satellite connectivity for approximately 10K computers &amp; 4K telephones to provide a variety of communication devices while overseas.</a:t>
            </a:r>
          </a:p>
          <a:p>
            <a:pPr marL="171450" lvl="0" indent="-171450">
              <a:buFontTx/>
              <a:buChar char="-"/>
            </a:pPr>
            <a:r>
              <a:rPr lang="en-US" b="1" baseline="0" dirty="0"/>
              <a:t>Naval Brig </a:t>
            </a:r>
            <a:r>
              <a:rPr lang="en-US" baseline="0" dirty="0"/>
              <a:t>has 400 cells and can hold 288 inmates</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5538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8865">
              <a:defRPr/>
            </a:pPr>
            <a:fld id="{31530070-9F24-46CA-AABF-912C82C6BFD5}" type="slidenum">
              <a:rPr lang="en-US" smtClean="0">
                <a:solidFill>
                  <a:prstClr val="black"/>
                </a:solidFill>
                <a:latin typeface="Arial" pitchFamily="34" charset="0"/>
              </a:rPr>
              <a:pPr defTabSz="928865">
                <a:defRPr/>
              </a:pPr>
              <a:t>12</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252538" y="696913"/>
            <a:ext cx="4654550" cy="3490912"/>
          </a:xfrm>
          <a:ln/>
        </p:spPr>
      </p:sp>
      <p:sp>
        <p:nvSpPr>
          <p:cNvPr id="54276" name="Rectangle 3"/>
          <p:cNvSpPr>
            <a:spLocks noGrp="1" noChangeArrowheads="1"/>
          </p:cNvSpPr>
          <p:nvPr>
            <p:ph type="body" idx="1"/>
          </p:nvPr>
        </p:nvSpPr>
        <p:spPr>
          <a:xfrm>
            <a:off x="715432" y="4421832"/>
            <a:ext cx="5723462" cy="4190711"/>
          </a:xfrm>
          <a:noFill/>
          <a:ln/>
        </p:spPr>
        <p:txBody>
          <a:bodyPr>
            <a:normAutofit/>
          </a:bodyPr>
          <a:lstStyle/>
          <a:p>
            <a:endParaRPr lang="en-US" b="1" baseline="0" dirty="0"/>
          </a:p>
          <a:p>
            <a:pPr marL="628650" lvl="1" indent="-171450">
              <a:buFontTx/>
              <a:buChar char="-"/>
            </a:pPr>
            <a:endParaRPr lang="en-US" b="1" baseline="0"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27406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70000"/>
              </a:lnSpc>
              <a:spcBef>
                <a:spcPts val="0"/>
              </a:spcBef>
              <a:spcAft>
                <a:spcPts val="0"/>
              </a:spcAft>
              <a:buClrTx/>
              <a:buSzTx/>
              <a:buFontTx/>
              <a:buNone/>
              <a:tabLst/>
              <a:defRPr/>
            </a:pPr>
            <a:r>
              <a:rPr lang="en-US" sz="1100" dirty="0"/>
              <a:t>Enabled 16.5K sorties and 6K missions–Most flying hours in the AF!</a:t>
            </a:r>
          </a:p>
          <a:p>
            <a:pPr lvl="0">
              <a:lnSpc>
                <a:spcPct val="170000"/>
              </a:lnSpc>
            </a:pPr>
            <a:endParaRPr lang="en-US" sz="1100" dirty="0"/>
          </a:p>
          <a:p>
            <a:pPr marL="0" marR="0" lvl="0" indent="0" algn="l" defTabSz="914400" rtl="0" eaLnBrk="1" fontAlgn="auto" latinLnBrk="0" hangingPunct="1">
              <a:lnSpc>
                <a:spcPct val="170000"/>
              </a:lnSpc>
              <a:spcBef>
                <a:spcPts val="0"/>
              </a:spcBef>
              <a:spcAft>
                <a:spcPts val="0"/>
              </a:spcAft>
              <a:buClrTx/>
              <a:buSzTx/>
              <a:buFontTx/>
              <a:buNone/>
              <a:tabLst/>
              <a:defRPr/>
            </a:pPr>
            <a:r>
              <a:rPr lang="en-US" sz="1100" dirty="0"/>
              <a:t>Fused Navy/VA/AF clinics sharing 336 referrals saving $725K</a:t>
            </a:r>
          </a:p>
          <a:p>
            <a:pPr lvl="0">
              <a:lnSpc>
                <a:spcPct val="170000"/>
              </a:lnSpc>
            </a:pPr>
            <a:endParaRPr lang="en-US" sz="1100" dirty="0"/>
          </a:p>
          <a:p>
            <a:pPr marL="0" marR="0" lvl="0" indent="0" algn="l" defTabSz="914400" rtl="0" eaLnBrk="1" fontAlgn="auto" latinLnBrk="0" hangingPunct="1">
              <a:lnSpc>
                <a:spcPct val="170000"/>
              </a:lnSpc>
              <a:spcBef>
                <a:spcPts val="0"/>
              </a:spcBef>
              <a:spcAft>
                <a:spcPts val="0"/>
              </a:spcAft>
              <a:buClrTx/>
              <a:buSzTx/>
              <a:buFontTx/>
              <a:buNone/>
              <a:tabLst/>
              <a:defRPr/>
            </a:pPr>
            <a:r>
              <a:rPr lang="en-US" sz="1100" dirty="0"/>
              <a:t>Executed 17 local Unexploded ordinance missions</a:t>
            </a:r>
          </a:p>
          <a:p>
            <a:pPr lvl="0">
              <a:lnSpc>
                <a:spcPct val="170000"/>
              </a:lnSpc>
            </a:pPr>
            <a:endParaRPr lang="en-US" sz="1100" dirty="0"/>
          </a:p>
          <a:p>
            <a:pPr lvl="0">
              <a:lnSpc>
                <a:spcPct val="170000"/>
              </a:lnSpc>
            </a:pPr>
            <a:r>
              <a:rPr lang="en-US" sz="1100" dirty="0" err="1"/>
              <a:t>Mx’d</a:t>
            </a:r>
            <a:r>
              <a:rPr lang="en-US" sz="1100" dirty="0"/>
              <a:t> $3.2B PRV/24K acres/1.8 </a:t>
            </a:r>
            <a:r>
              <a:rPr lang="en-US" sz="1100" dirty="0" err="1"/>
              <a:t>bldgs</a:t>
            </a:r>
            <a:r>
              <a:rPr lang="en-US" sz="1100" dirty="0"/>
              <a:t>/4 </a:t>
            </a:r>
            <a:r>
              <a:rPr lang="en-US" sz="1100" dirty="0" err="1"/>
              <a:t>rwys</a:t>
            </a:r>
            <a:r>
              <a:rPr lang="en-US" sz="1100" dirty="0"/>
              <a:t>/ 2 wharfs/5 piers/34 mi of rail</a:t>
            </a:r>
          </a:p>
          <a:p>
            <a:pPr lvl="0">
              <a:lnSpc>
                <a:spcPct val="170000"/>
              </a:lnSpc>
            </a:pPr>
            <a:endParaRPr lang="en-US" sz="1100" dirty="0"/>
          </a:p>
          <a:p>
            <a:pPr lvl="0">
              <a:lnSpc>
                <a:spcPct val="170000"/>
              </a:lnSpc>
            </a:pPr>
            <a:r>
              <a:rPr lang="en-US" sz="1100" dirty="0"/>
              <a:t>AMC’s 1</a:t>
            </a:r>
            <a:r>
              <a:rPr lang="en-US" sz="1100" baseline="30000" dirty="0"/>
              <a:t>st</a:t>
            </a:r>
            <a:r>
              <a:rPr lang="en-US" sz="1100" dirty="0"/>
              <a:t> fixed X-ray contract–scanned 71K vehicles/located 300 threats</a:t>
            </a:r>
          </a:p>
          <a:p>
            <a:pPr lvl="0">
              <a:lnSpc>
                <a:spcPct val="170000"/>
              </a:lnSpc>
            </a:pPr>
            <a:endParaRPr lang="en-US" sz="1100" dirty="0"/>
          </a:p>
          <a:p>
            <a:pPr lvl="0">
              <a:lnSpc>
                <a:spcPct val="170000"/>
              </a:lnSpc>
            </a:pPr>
            <a:r>
              <a:rPr lang="en-US" sz="1100" dirty="0"/>
              <a:t>AF first Transportation Isolation System in response to Ebola outbreak</a:t>
            </a: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B168E5D-C3A7-4483-9E1E-84D39F4535EE}" type="slidenum">
              <a:rPr lang="en-US" smtClean="0"/>
              <a:pPr/>
              <a:t>13</a:t>
            </a:fld>
            <a:endParaRPr lang="en-US"/>
          </a:p>
        </p:txBody>
      </p:sp>
    </p:spTree>
    <p:extLst>
      <p:ext uri="{BB962C8B-B14F-4D97-AF65-F5344CB8AC3E}">
        <p14:creationId xmlns:p14="http://schemas.microsoft.com/office/powerpoint/2010/main" val="2087102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100" dirty="0"/>
              <a:t>Supported Army’s busiest port–21K pieces of equipment in Europe</a:t>
            </a:r>
          </a:p>
          <a:p>
            <a:pPr>
              <a:lnSpc>
                <a:spcPct val="150000"/>
              </a:lnSpc>
            </a:pPr>
            <a:endParaRPr lang="en-US" sz="1100" dirty="0"/>
          </a:p>
          <a:p>
            <a:pPr marL="0" marR="0" indent="0" algn="l" defTabSz="914400" rtl="0" eaLnBrk="1" fontAlgn="auto" latinLnBrk="0" hangingPunct="1">
              <a:lnSpc>
                <a:spcPct val="150000"/>
              </a:lnSpc>
              <a:spcBef>
                <a:spcPts val="0"/>
              </a:spcBef>
              <a:spcAft>
                <a:spcPts val="0"/>
              </a:spcAft>
              <a:buClrTx/>
              <a:buSzTx/>
              <a:buFontTx/>
              <a:buNone/>
              <a:tabLst/>
              <a:defRPr/>
            </a:pPr>
            <a:r>
              <a:rPr lang="en-US" sz="1100" dirty="0"/>
              <a:t>NMC aced Mine Readiness Certification–98.4% </a:t>
            </a:r>
            <a:r>
              <a:rPr lang="en-US" sz="1100" dirty="0" err="1"/>
              <a:t>wpn</a:t>
            </a:r>
            <a:r>
              <a:rPr lang="en-US" sz="1100" dirty="0"/>
              <a:t> reliability rating</a:t>
            </a:r>
          </a:p>
          <a:p>
            <a:pPr>
              <a:lnSpc>
                <a:spcPct val="150000"/>
              </a:lnSpc>
            </a:pPr>
            <a:endParaRPr lang="en-US" sz="1100" dirty="0"/>
          </a:p>
          <a:p>
            <a:pPr>
              <a:lnSpc>
                <a:spcPct val="150000"/>
              </a:lnSpc>
            </a:pPr>
            <a:r>
              <a:rPr lang="en-US" sz="1100" dirty="0"/>
              <a:t>Issued 9M gal of fuel and 20K parts/  moved 2K tons of cargo &amp; 4K </a:t>
            </a:r>
            <a:r>
              <a:rPr lang="en-US" sz="1100" dirty="0" err="1"/>
              <a:t>pax</a:t>
            </a:r>
            <a:endParaRPr lang="en-US" sz="1100" dirty="0"/>
          </a:p>
          <a:p>
            <a:pPr>
              <a:lnSpc>
                <a:spcPct val="150000"/>
              </a:lnSpc>
            </a:pPr>
            <a:endParaRPr lang="en-US" sz="1100" dirty="0"/>
          </a:p>
          <a:p>
            <a:pPr>
              <a:lnSpc>
                <a:spcPct val="150000"/>
              </a:lnSpc>
            </a:pPr>
            <a:r>
              <a:rPr lang="en-US" sz="1100" dirty="0"/>
              <a:t>Maintained 1500 vehicles executing 10,000 repairs</a:t>
            </a:r>
          </a:p>
          <a:p>
            <a:pPr>
              <a:lnSpc>
                <a:spcPct val="150000"/>
              </a:lnSpc>
            </a:pPr>
            <a:endParaRPr lang="en-US" sz="1100" dirty="0"/>
          </a:p>
          <a:p>
            <a:pPr>
              <a:lnSpc>
                <a:spcPct val="150000"/>
              </a:lnSpc>
            </a:pPr>
            <a:r>
              <a:rPr lang="en-US" sz="1100" dirty="0"/>
              <a:t>Hosted 418 international students enabling 15 nation’s C-17 </a:t>
            </a:r>
            <a:r>
              <a:rPr lang="en-US" sz="1100" dirty="0" err="1"/>
              <a:t>trng</a:t>
            </a:r>
            <a:r>
              <a:rPr lang="en-US" sz="1100" dirty="0"/>
              <a:t> </a:t>
            </a:r>
            <a:r>
              <a:rPr lang="en-US" sz="1100" dirty="0" err="1"/>
              <a:t>pgm</a:t>
            </a:r>
            <a:endParaRPr lang="en-US" sz="1100" dirty="0"/>
          </a:p>
          <a:p>
            <a:pPr>
              <a:lnSpc>
                <a:spcPct val="150000"/>
              </a:lnSpc>
            </a:pPr>
            <a:endParaRPr lang="en-US" sz="1100" dirty="0"/>
          </a:p>
          <a:p>
            <a:pPr>
              <a:lnSpc>
                <a:spcPct val="150000"/>
              </a:lnSpc>
            </a:pPr>
            <a:r>
              <a:rPr lang="en-US" sz="1100" dirty="0"/>
              <a:t>125 deployed pay agents executed 201 missions securing $7.2M</a:t>
            </a:r>
          </a:p>
          <a:p>
            <a:pPr>
              <a:lnSpc>
                <a:spcPct val="150000"/>
              </a:lnSpc>
            </a:pPr>
            <a:endParaRPr lang="en-US" sz="1100" dirty="0"/>
          </a:p>
          <a:p>
            <a:pPr>
              <a:lnSpc>
                <a:spcPct val="150000"/>
              </a:lnSpc>
            </a:pPr>
            <a:r>
              <a:rPr lang="en-US" sz="1100" dirty="0"/>
              <a:t>36 </a:t>
            </a:r>
            <a:r>
              <a:rPr lang="en-US" sz="1100" dirty="0" err="1"/>
              <a:t>msns</a:t>
            </a:r>
            <a:r>
              <a:rPr lang="en-US" sz="1100" dirty="0"/>
              <a:t> in </a:t>
            </a:r>
            <a:r>
              <a:rPr lang="en-US" sz="1100" dirty="0" err="1"/>
              <a:t>spt</a:t>
            </a:r>
            <a:r>
              <a:rPr lang="en-US" sz="1100" dirty="0"/>
              <a:t> of Op United Assistance–118 sorties for Ebola Aid</a:t>
            </a:r>
          </a:p>
          <a:p>
            <a:pPr>
              <a:lnSpc>
                <a:spcPct val="150000"/>
              </a:lnSpc>
            </a:pPr>
            <a:endParaRPr lang="en-US" sz="1100"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B168E5D-C3A7-4483-9E1E-84D39F4535EE}" type="slidenum">
              <a:rPr lang="en-US" smtClean="0"/>
              <a:pPr/>
              <a:t>14</a:t>
            </a:fld>
            <a:endParaRPr lang="en-US"/>
          </a:p>
        </p:txBody>
      </p:sp>
    </p:spTree>
    <p:extLst>
      <p:ext uri="{BB962C8B-B14F-4D97-AF65-F5344CB8AC3E}">
        <p14:creationId xmlns:p14="http://schemas.microsoft.com/office/powerpoint/2010/main" val="3490851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defTabSz="920087">
              <a:defRPr/>
            </a:pPr>
            <a:fld id="{0E2DDC5C-36E6-49BA-BC4E-9C60B889B015}" type="slidenum">
              <a:rPr lang="en-US" smtClean="0">
                <a:solidFill>
                  <a:prstClr val="black"/>
                </a:solidFill>
                <a:latin typeface="Arial" pitchFamily="34" charset="0"/>
              </a:rPr>
              <a:pPr defTabSz="920087">
                <a:defRPr/>
              </a:pPr>
              <a:t>15</a:t>
            </a:fld>
            <a:endParaRPr lang="en-US" dirty="0">
              <a:solidFill>
                <a:prstClr val="black"/>
              </a:solidFill>
              <a:latin typeface="Arial" pitchFamily="34" charset="0"/>
            </a:endParaRPr>
          </a:p>
        </p:txBody>
      </p:sp>
      <p:sp>
        <p:nvSpPr>
          <p:cNvPr id="63491" name="Rectangle 2"/>
          <p:cNvSpPr>
            <a:spLocks noGrp="1" noRot="1" noChangeAspect="1" noChangeArrowheads="1" noTextEdit="1"/>
          </p:cNvSpPr>
          <p:nvPr>
            <p:ph type="sldImg"/>
          </p:nvPr>
        </p:nvSpPr>
        <p:spPr>
          <a:xfrm>
            <a:off x="1231900" y="692150"/>
            <a:ext cx="4621213" cy="3465513"/>
          </a:xfrm>
          <a:ln/>
        </p:spPr>
      </p:sp>
      <p:sp>
        <p:nvSpPr>
          <p:cNvPr id="63492" name="Rectangle 3"/>
          <p:cNvSpPr>
            <a:spLocks noGrp="1" noChangeArrowheads="1"/>
          </p:cNvSpPr>
          <p:nvPr>
            <p:ph type="body" idx="1"/>
          </p:nvPr>
        </p:nvSpPr>
        <p:spPr>
          <a:xfrm>
            <a:off x="944122" y="4387141"/>
            <a:ext cx="5180380" cy="4157837"/>
          </a:xfrm>
          <a:noFill/>
          <a:ln/>
        </p:spPr>
        <p:txBody>
          <a:bodyPr lIns="89395" tIns="44698" rIns="89395" bIns="44698"/>
          <a:lstStyle/>
          <a:p>
            <a:r>
              <a:rPr lang="en-US" sz="1100" b="1" i="0" kern="1200" baseline="0" dirty="0">
                <a:solidFill>
                  <a:schemeClr val="tx1"/>
                </a:solidFill>
                <a:effectLst/>
                <a:latin typeface="+mn-lt"/>
                <a:ea typeface="+mn-ea"/>
                <a:cs typeface="+mn-cs"/>
              </a:rPr>
              <a:t>Notes:</a:t>
            </a:r>
          </a:p>
          <a:p>
            <a:pPr marL="171450" indent="-171450">
              <a:buFontTx/>
              <a:buChar char="-"/>
            </a:pPr>
            <a:r>
              <a:rPr lang="en-US" sz="1100" b="0" i="0" kern="1200" baseline="0" dirty="0">
                <a:solidFill>
                  <a:schemeClr val="tx1"/>
                </a:solidFill>
                <a:effectLst/>
                <a:latin typeface="+mn-lt"/>
                <a:ea typeface="+mn-ea"/>
                <a:cs typeface="+mn-cs"/>
              </a:rPr>
              <a:t>Source of info is a study commissioned by the South Carolina Military Base Task Force via the University of South Carolina’s School of Business in January 2015.  The report was titled:  “The Economic Impact of South Carolina’s Military Community” -- completed by Joseph Von </a:t>
            </a:r>
            <a:r>
              <a:rPr lang="en-US" sz="1100" b="0" i="0" kern="1200" baseline="0" dirty="0" err="1">
                <a:solidFill>
                  <a:schemeClr val="tx1"/>
                </a:solidFill>
                <a:effectLst/>
                <a:latin typeface="+mn-lt"/>
                <a:ea typeface="+mn-ea"/>
                <a:cs typeface="+mn-cs"/>
              </a:rPr>
              <a:t>Nessen</a:t>
            </a:r>
            <a:r>
              <a:rPr lang="en-US" sz="1100" b="0" i="0" kern="1200" baseline="0" dirty="0">
                <a:solidFill>
                  <a:schemeClr val="tx1"/>
                </a:solidFill>
                <a:effectLst/>
                <a:latin typeface="+mn-lt"/>
                <a:ea typeface="+mn-ea"/>
                <a:cs typeface="+mn-cs"/>
              </a:rPr>
              <a:t>, Research Economist, Ph.D.</a:t>
            </a:r>
          </a:p>
          <a:p>
            <a:pPr marL="0" indent="0">
              <a:buFontTx/>
              <a:buNone/>
            </a:pPr>
            <a:endParaRPr lang="en-US" sz="1100" b="0" i="0" kern="1200" baseline="0" dirty="0">
              <a:solidFill>
                <a:schemeClr val="tx1"/>
              </a:solidFill>
              <a:effectLst/>
              <a:latin typeface="+mn-lt"/>
              <a:ea typeface="+mn-ea"/>
              <a:cs typeface="+mn-cs"/>
            </a:endParaRPr>
          </a:p>
          <a:p>
            <a:pPr marL="171450" indent="-171450">
              <a:buFontTx/>
              <a:buChar char="-"/>
            </a:pPr>
            <a:r>
              <a:rPr lang="en-US" sz="1100" b="0" i="0" kern="1200" baseline="0" dirty="0">
                <a:solidFill>
                  <a:schemeClr val="tx1"/>
                </a:solidFill>
                <a:effectLst/>
                <a:latin typeface="+mn-lt"/>
                <a:ea typeface="+mn-ea"/>
                <a:cs typeface="+mn-cs"/>
              </a:rPr>
              <a:t>Charleston Metropolitan Statistical Area</a:t>
            </a:r>
          </a:p>
          <a:p>
            <a:pPr marL="628650" lvl="1" indent="-171450">
              <a:buFontTx/>
              <a:buChar char="-"/>
            </a:pPr>
            <a:r>
              <a:rPr lang="en-US" sz="1100" b="0" i="0" kern="1200" baseline="0" dirty="0">
                <a:solidFill>
                  <a:schemeClr val="tx1"/>
                </a:solidFill>
                <a:effectLst/>
                <a:latin typeface="+mn-lt"/>
                <a:ea typeface="+mn-ea"/>
                <a:cs typeface="+mn-cs"/>
              </a:rPr>
              <a:t>Comprised of Berkeley, Charleston, and Dorchester counties</a:t>
            </a:r>
          </a:p>
          <a:p>
            <a:pPr marL="628650" lvl="1" indent="-171450">
              <a:buFontTx/>
              <a:buChar char="-"/>
            </a:pPr>
            <a:endParaRPr lang="en-US" sz="1100" b="0" i="0" kern="1200" baseline="0" dirty="0">
              <a:solidFill>
                <a:schemeClr val="tx1"/>
              </a:solidFill>
              <a:effectLst/>
              <a:latin typeface="+mn-lt"/>
              <a:ea typeface="+mn-ea"/>
              <a:cs typeface="+mn-cs"/>
            </a:endParaRPr>
          </a:p>
          <a:p>
            <a:pPr marL="171450" lvl="0" indent="-171450">
              <a:buFontTx/>
              <a:buChar char="-"/>
            </a:pPr>
            <a:r>
              <a:rPr lang="en-US" sz="1100" b="0" i="0" kern="1200" baseline="0" dirty="0">
                <a:solidFill>
                  <a:schemeClr val="tx1"/>
                </a:solidFill>
                <a:effectLst/>
                <a:latin typeface="+mn-lt"/>
                <a:ea typeface="+mn-ea"/>
                <a:cs typeface="+mn-cs"/>
              </a:rPr>
              <a:t>Economic contribution of JBC is more than 5x larger than any other installation in South Carolina</a:t>
            </a:r>
          </a:p>
          <a:p>
            <a:pPr marL="628650" lvl="1" indent="-171450">
              <a:buFontTx/>
              <a:buChar char="-"/>
            </a:pPr>
            <a:r>
              <a:rPr lang="en-US" sz="1100" b="0" i="0" kern="1200" baseline="0" dirty="0">
                <a:solidFill>
                  <a:schemeClr val="tx1"/>
                </a:solidFill>
                <a:effectLst/>
                <a:latin typeface="+mn-lt"/>
                <a:ea typeface="+mn-ea"/>
                <a:cs typeface="+mn-cs"/>
              </a:rPr>
              <a:t>Next highest economic contributor is Fort Jackson at $2.2B annually</a:t>
            </a:r>
          </a:p>
          <a:p>
            <a:pPr marL="628650" lvl="1" indent="-171450">
              <a:buFontTx/>
              <a:buChar char="-"/>
            </a:pPr>
            <a:endParaRPr lang="en-US" sz="1100" b="0" i="0" kern="1200" baseline="0" dirty="0">
              <a:solidFill>
                <a:schemeClr val="tx1"/>
              </a:solidFill>
              <a:effectLst/>
              <a:latin typeface="+mn-lt"/>
              <a:ea typeface="+mn-ea"/>
              <a:cs typeface="+mn-cs"/>
            </a:endParaRPr>
          </a:p>
          <a:p>
            <a:pPr marL="171450" lvl="0" indent="-171450">
              <a:buFontTx/>
              <a:buChar char="-"/>
            </a:pPr>
            <a:r>
              <a:rPr lang="en-US" sz="1100" b="0" i="0" kern="1200" baseline="0" dirty="0">
                <a:solidFill>
                  <a:schemeClr val="tx1"/>
                </a:solidFill>
                <a:effectLst/>
                <a:latin typeface="+mn-lt"/>
                <a:ea typeface="+mn-ea"/>
                <a:cs typeface="+mn-cs"/>
              </a:rPr>
              <a:t>“Linked” retirees are those who utilize the services of the local military installation and therefore can be tracked (or ‘linked’) to a particular installation</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63490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effectLst/>
              </a:rPr>
              <a:t>From Left to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effectLst/>
              </a:rPr>
              <a:t>Chief Selects Make a Difference in Local Community</a:t>
            </a:r>
            <a:br>
              <a:rPr lang="en-US" dirty="0">
                <a:effectLst/>
              </a:rPr>
            </a:br>
            <a:br>
              <a:rPr lang="en-US" dirty="0">
                <a:effectLst/>
              </a:rPr>
            </a:br>
            <a:r>
              <a:rPr lang="en-US" dirty="0">
                <a:effectLst/>
              </a:rPr>
              <a:t>Chief Petty Officer Selectees James Holman and Matt </a:t>
            </a:r>
            <a:r>
              <a:rPr lang="en-US" dirty="0" err="1">
                <a:effectLst/>
              </a:rPr>
              <a:t>Ryals</a:t>
            </a:r>
            <a:r>
              <a:rPr lang="en-US" dirty="0">
                <a:effectLst/>
              </a:rPr>
              <a:t>, Naval Nuclear Power Training Command, collect debris from the Peas Hill Creek during a chief petty officer selectee community project Sept. 13, 2014, near James Island, S.C.. Chief selectees participate in COMREL projects as part of the CPO 365 Phase 2 training. The project was coordinated with Keep Charleston Beautiful, an organization that encourages local groups to volunteer for clean-up projects across the state by providing trash bags, gloves and any necessary supplies they might need. The chief selectees pinned on their anchors Sept. 16. (U.S. Air Force photo/Staff Sgt. </a:t>
            </a:r>
            <a:r>
              <a:rPr lang="en-US" dirty="0" err="1">
                <a:effectLst/>
              </a:rPr>
              <a:t>Renae</a:t>
            </a:r>
            <a:r>
              <a:rPr lang="en-US" dirty="0">
                <a:effectLst/>
              </a:rPr>
              <a:t> Pittman)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effectLst/>
              </a:rPr>
              <a:t>A League of Their Own</a:t>
            </a:r>
            <a:br>
              <a:rPr lang="en-US" dirty="0">
                <a:effectLst/>
              </a:rPr>
            </a:br>
            <a:br>
              <a:rPr lang="en-US" dirty="0">
                <a:effectLst/>
              </a:rPr>
            </a:br>
            <a:r>
              <a:rPr lang="en-US" dirty="0">
                <a:effectLst/>
              </a:rPr>
              <a:t>Staff Sgt. Thomas Westmoreland, 437th Maintenance Squadron, identifies different positions in the outfield to Dalton, a Falcons team member, during a Miracle League baseball game on Oct. 25, 2014, in Summerville, S.C. Westmoreland volunteered with 12 others Airmen from the 437th MSX, to assist the children with a game of baseball. The Miracle League helps special needs children who play baseball with the assistance of volunteer buddies.(U.S. Air Force photo/Staff Sgt. </a:t>
            </a:r>
            <a:r>
              <a:rPr lang="en-US" dirty="0" err="1">
                <a:effectLst/>
              </a:rPr>
              <a:t>Renae</a:t>
            </a:r>
            <a:r>
              <a:rPr lang="en-US" dirty="0">
                <a:effectLst/>
              </a:rPr>
              <a:t> Pittman)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effectLst/>
              </a:rPr>
              <a:t>841st Transportation Battalion and Low Country</a:t>
            </a:r>
            <a:r>
              <a:rPr lang="en-US" b="1" baseline="0" dirty="0">
                <a:effectLst/>
              </a:rPr>
              <a:t> </a:t>
            </a:r>
            <a:r>
              <a:rPr lang="en-US" b="1" dirty="0">
                <a:effectLst/>
              </a:rPr>
              <a:t>Food Bank provide holiday cheer</a:t>
            </a:r>
            <a:br>
              <a:rPr lang="en-US" dirty="0">
                <a:effectLst/>
              </a:rPr>
            </a:br>
            <a:br>
              <a:rPr lang="en-US" dirty="0">
                <a:effectLst/>
              </a:rPr>
            </a:br>
            <a:r>
              <a:rPr lang="en-US" dirty="0">
                <a:effectLst/>
              </a:rPr>
              <a:t>Soldiers and civilians from the 841st Transportation Battalion on Joint Base Charleston – Weapons Station, S.C. participated in a community service event on Dec. 16, 2015. The volunteers assisted the Low Country Food Bank (LCFB) by packing Holiday Cheer boxes and packaging incoming food donations. The LCFB is a non-profit organization fighting to end hunger in 10 South Carolina counties as well as providing much needed disaster relief. Volunteers are heavily relied on to keep their production lines going. It took the JB Charleston volunteers, along with others, approximately five hours to pack about 80,000 lbs. of food into 2,200 boxes for distribution. (Army photo by Sgt. Denis Ortiz)</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effectLst/>
              </a:rPr>
              <a:t>Day of Caring</a:t>
            </a:r>
            <a:br>
              <a:rPr lang="en-US" dirty="0">
                <a:effectLst/>
              </a:rPr>
            </a:br>
            <a:br>
              <a:rPr lang="en-US" dirty="0">
                <a:effectLst/>
              </a:rPr>
            </a:br>
            <a:r>
              <a:rPr lang="en-US" dirty="0">
                <a:effectLst/>
              </a:rPr>
              <a:t>Employees from Space and Naval Warfare Systems Center Atlantic take part in the United Way Day of Caring, Nov. 14, 2014, by donating their time to paint tiger paws all over the North Charleston High School Campus to raise the schools esprit de corps in North Charleston, S.C. Hundreds of Joint Base Charleston Sailors, Airmen and civilians participated in the United Way Day of Caring, which provides an opportunity for volunteer teams to partner with local agencies and schools to increase community engagement. (U.S. Navy photo/Joe </a:t>
            </a:r>
            <a:r>
              <a:rPr lang="en-US" dirty="0" err="1">
                <a:effectLst/>
              </a:rPr>
              <a:t>Bullinger</a:t>
            </a:r>
            <a:r>
              <a:rPr lang="en-US" dirty="0">
                <a:effectLst/>
              </a:rPr>
              <a:t>) </a:t>
            </a:r>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1B168E5D-C3A7-4483-9E1E-84D39F4535E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84128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defTabSz="920087">
              <a:defRPr/>
            </a:pPr>
            <a:fld id="{0E2DDC5C-36E6-49BA-BC4E-9C60B889B015}" type="slidenum">
              <a:rPr lang="en-US" smtClean="0">
                <a:solidFill>
                  <a:prstClr val="black"/>
                </a:solidFill>
                <a:latin typeface="Arial" pitchFamily="34" charset="0"/>
              </a:rPr>
              <a:pPr defTabSz="920087">
                <a:defRPr/>
              </a:pPr>
              <a:t>17</a:t>
            </a:fld>
            <a:endParaRPr lang="en-US" dirty="0">
              <a:solidFill>
                <a:prstClr val="black"/>
              </a:solidFill>
              <a:latin typeface="Arial" pitchFamily="34" charset="0"/>
            </a:endParaRPr>
          </a:p>
        </p:txBody>
      </p:sp>
      <p:sp>
        <p:nvSpPr>
          <p:cNvPr id="63491" name="Rectangle 2"/>
          <p:cNvSpPr>
            <a:spLocks noGrp="1" noRot="1" noChangeAspect="1" noChangeArrowheads="1" noTextEdit="1"/>
          </p:cNvSpPr>
          <p:nvPr>
            <p:ph type="sldImg"/>
          </p:nvPr>
        </p:nvSpPr>
        <p:spPr>
          <a:xfrm>
            <a:off x="1231900" y="692150"/>
            <a:ext cx="4621213" cy="3465513"/>
          </a:xfrm>
          <a:ln/>
        </p:spPr>
      </p:sp>
      <p:sp>
        <p:nvSpPr>
          <p:cNvPr id="63492" name="Rectangle 3"/>
          <p:cNvSpPr>
            <a:spLocks noGrp="1" noChangeArrowheads="1"/>
          </p:cNvSpPr>
          <p:nvPr>
            <p:ph type="body" idx="1"/>
          </p:nvPr>
        </p:nvSpPr>
        <p:spPr>
          <a:xfrm>
            <a:off x="944122" y="4387141"/>
            <a:ext cx="5180380" cy="4157837"/>
          </a:xfrm>
          <a:noFill/>
          <a:ln/>
        </p:spPr>
        <p:txBody>
          <a:bodyPr lIns="89395" tIns="44698" rIns="89395" bIns="44698"/>
          <a:lstStyle/>
          <a:p>
            <a:r>
              <a:rPr lang="en-US" b="1" dirty="0"/>
              <a:t>Photos</a:t>
            </a:r>
            <a:r>
              <a:rPr lang="en-US" b="1" baseline="0" dirty="0"/>
              <a:t>:  </a:t>
            </a:r>
          </a:p>
          <a:p>
            <a:pPr marL="171450" indent="-171450">
              <a:buFontTx/>
              <a:buChar char="-"/>
            </a:pPr>
            <a:r>
              <a:rPr lang="en-US" baseline="0" dirty="0"/>
              <a:t>Top Right:  C-17s flying over Charleston.</a:t>
            </a:r>
          </a:p>
          <a:p>
            <a:pPr marL="171450" indent="-171450">
              <a:buFontTx/>
              <a:buChar char="-"/>
            </a:pPr>
            <a:r>
              <a:rPr lang="en-US" baseline="0" dirty="0"/>
              <a:t>Middle:  Charleston’s historic Rainbow Row</a:t>
            </a:r>
          </a:p>
          <a:p>
            <a:pPr marL="171450" indent="-171450">
              <a:buFontTx/>
              <a:buChar char="-"/>
            </a:pPr>
            <a:r>
              <a:rPr lang="en-US" baseline="0" dirty="0"/>
              <a:t>Bottom Left:  USS Farragut pulls into Charleston for a scheduled port call in March 2011.</a:t>
            </a: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37703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8865">
              <a:defRPr/>
            </a:pPr>
            <a:fld id="{31530070-9F24-46CA-AABF-912C82C6BFD5}" type="slidenum">
              <a:rPr lang="en-US" smtClean="0">
                <a:solidFill>
                  <a:prstClr val="black"/>
                </a:solidFill>
                <a:latin typeface="Arial" pitchFamily="34" charset="0"/>
              </a:rPr>
              <a:pPr defTabSz="928865">
                <a:defRPr/>
              </a:pPr>
              <a:t>2</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252538" y="696913"/>
            <a:ext cx="4654550" cy="3490912"/>
          </a:xfrm>
          <a:ln/>
        </p:spPr>
      </p:sp>
      <p:sp>
        <p:nvSpPr>
          <p:cNvPr id="54276" name="Rectangle 3"/>
          <p:cNvSpPr>
            <a:spLocks noGrp="1" noChangeArrowheads="1"/>
          </p:cNvSpPr>
          <p:nvPr>
            <p:ph type="body" idx="1"/>
          </p:nvPr>
        </p:nvSpPr>
        <p:spPr>
          <a:xfrm>
            <a:off x="715433" y="4421832"/>
            <a:ext cx="5723462" cy="4190711"/>
          </a:xfrm>
          <a:noFill/>
          <a:ln/>
        </p:spPr>
        <p:txBody>
          <a:bodyPr/>
          <a:lstStyle/>
          <a:p>
            <a:r>
              <a:rPr lang="en-US" b="1" dirty="0"/>
              <a:t>Notes:</a:t>
            </a:r>
          </a:p>
          <a:p>
            <a:pPr marL="171450" indent="-171450">
              <a:buFontTx/>
              <a:buChar char="-"/>
            </a:pPr>
            <a:r>
              <a:rPr lang="en-US" baseline="0" dirty="0"/>
              <a:t>JB Charleston formed as a result of congressional legislation implementing the 2005 BRAC recommendations</a:t>
            </a:r>
          </a:p>
        </p:txBody>
      </p:sp>
      <p:sp>
        <p:nvSpPr>
          <p:cNvPr id="2" name="Footer Placeholder 1"/>
          <p:cNvSpPr>
            <a:spLocks noGrp="1"/>
          </p:cNvSpPr>
          <p:nvPr>
            <p:ph type="ftr"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71468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206500" y="701675"/>
            <a:ext cx="4683125" cy="3513138"/>
          </a:xfrm>
          <a:ln/>
        </p:spPr>
      </p:sp>
      <p:sp>
        <p:nvSpPr>
          <p:cNvPr id="44035" name="Notes Placeholder 2"/>
          <p:cNvSpPr>
            <a:spLocks noGrp="1"/>
          </p:cNvSpPr>
          <p:nvPr>
            <p:ph type="body" idx="1"/>
          </p:nvPr>
        </p:nvSpPr>
        <p:spPr>
          <a:noFill/>
          <a:ln/>
        </p:spPr>
        <p:txBody>
          <a:bodyPr/>
          <a:lstStyle/>
          <a:p>
            <a:pPr eaLnBrk="1" hangingPunct="1">
              <a:spcBef>
                <a:spcPct val="0"/>
              </a:spcBef>
            </a:pPr>
            <a:r>
              <a:rPr lang="en-US" b="1" baseline="0" dirty="0"/>
              <a:t>Notes:</a:t>
            </a:r>
          </a:p>
          <a:p>
            <a:pPr marL="171450" indent="-171450" eaLnBrk="1" hangingPunct="1">
              <a:spcBef>
                <a:spcPct val="0"/>
              </a:spcBef>
              <a:buFontTx/>
              <a:buChar char="-"/>
            </a:pPr>
            <a:r>
              <a:rPr lang="en-US" b="0" baseline="0" dirty="0"/>
              <a:t>Medium JB scope:  7th in land &amp; people</a:t>
            </a:r>
          </a:p>
          <a:p>
            <a:pPr marL="171450" indent="-171450" eaLnBrk="1" hangingPunct="1">
              <a:spcBef>
                <a:spcPct val="0"/>
              </a:spcBef>
              <a:buFontTx/>
              <a:buChar char="-"/>
            </a:pPr>
            <a:r>
              <a:rPr lang="en-US" sz="1100" b="0" kern="0" dirty="0">
                <a:solidFill>
                  <a:schemeClr val="tx1"/>
                </a:solidFill>
                <a:latin typeface="+mn-lt"/>
                <a:cs typeface="Traditional Arabic" pitchFamily="18" charset="-78"/>
              </a:rPr>
              <a:t>Base Population: </a:t>
            </a:r>
          </a:p>
          <a:p>
            <a:pPr marL="628650" lvl="1" indent="-171450" eaLnBrk="1" hangingPunct="1">
              <a:spcBef>
                <a:spcPct val="0"/>
              </a:spcBef>
              <a:buFontTx/>
              <a:buChar char="-"/>
            </a:pPr>
            <a:r>
              <a:rPr lang="en-US" sz="1100" b="0" kern="0" dirty="0">
                <a:solidFill>
                  <a:schemeClr val="tx1"/>
                </a:solidFill>
                <a:latin typeface="+mn-lt"/>
                <a:cs typeface="Traditional Arabic" pitchFamily="18" charset="-78"/>
              </a:rPr>
              <a:t>Active Duty Military: 11,411</a:t>
            </a:r>
          </a:p>
          <a:p>
            <a:pPr marL="628650" lvl="1" indent="-171450" eaLnBrk="1" hangingPunct="1">
              <a:spcBef>
                <a:spcPct val="0"/>
              </a:spcBef>
              <a:buFontTx/>
              <a:buChar char="-"/>
            </a:pPr>
            <a:r>
              <a:rPr lang="en-US" sz="1100" b="0" kern="0" dirty="0">
                <a:solidFill>
                  <a:schemeClr val="tx1"/>
                </a:solidFill>
                <a:latin typeface="+mn-lt"/>
                <a:cs typeface="Traditional Arabic" pitchFamily="18" charset="-78"/>
              </a:rPr>
              <a:t>Reserves: 2,885</a:t>
            </a:r>
          </a:p>
          <a:p>
            <a:pPr marL="628650" lvl="1" indent="-171450" eaLnBrk="1" hangingPunct="1">
              <a:spcBef>
                <a:spcPct val="0"/>
              </a:spcBef>
              <a:buFontTx/>
              <a:buChar char="-"/>
            </a:pPr>
            <a:r>
              <a:rPr lang="en-US" sz="1100" b="0" kern="0" dirty="0" err="1">
                <a:solidFill>
                  <a:schemeClr val="tx1"/>
                </a:solidFill>
                <a:latin typeface="+mn-lt"/>
                <a:cs typeface="Traditional Arabic" pitchFamily="18" charset="-78"/>
              </a:rPr>
              <a:t>Gov</a:t>
            </a:r>
            <a:r>
              <a:rPr lang="en-US" sz="1100" b="0" kern="0" dirty="0">
                <a:solidFill>
                  <a:schemeClr val="tx1"/>
                </a:solidFill>
                <a:latin typeface="+mn-lt"/>
                <a:cs typeface="Traditional Arabic" pitchFamily="18" charset="-78"/>
              </a:rPr>
              <a:t> Civilian Employees: 3,948</a:t>
            </a:r>
          </a:p>
          <a:p>
            <a:pPr marL="628650" lvl="1" indent="-171450" eaLnBrk="1" hangingPunct="1">
              <a:spcBef>
                <a:spcPct val="0"/>
              </a:spcBef>
              <a:buFontTx/>
              <a:buChar char="-"/>
            </a:pPr>
            <a:r>
              <a:rPr lang="en-US" sz="1100" b="0" kern="0" dirty="0">
                <a:solidFill>
                  <a:schemeClr val="tx1"/>
                </a:solidFill>
                <a:latin typeface="+mn-lt"/>
                <a:cs typeface="Traditional Arabic" pitchFamily="18" charset="-78"/>
              </a:rPr>
              <a:t>Contractors: 6,112</a:t>
            </a:r>
          </a:p>
          <a:p>
            <a:pPr marL="628650" lvl="1" indent="-171450" eaLnBrk="1" hangingPunct="1">
              <a:spcBef>
                <a:spcPct val="0"/>
              </a:spcBef>
              <a:buFontTx/>
              <a:buChar char="-"/>
            </a:pPr>
            <a:r>
              <a:rPr lang="en-US" sz="1100" b="0" kern="0" dirty="0">
                <a:solidFill>
                  <a:schemeClr val="tx1"/>
                </a:solidFill>
                <a:latin typeface="+mn-lt"/>
                <a:cs typeface="Traditional Arabic" pitchFamily="18" charset="-78"/>
              </a:rPr>
              <a:t>Dependents: 47,405</a:t>
            </a:r>
          </a:p>
          <a:p>
            <a:pPr marL="628650" lvl="1" indent="-171450" eaLnBrk="1" hangingPunct="1">
              <a:spcBef>
                <a:spcPct val="0"/>
              </a:spcBef>
              <a:buFontTx/>
              <a:buChar char="-"/>
            </a:pPr>
            <a:r>
              <a:rPr lang="en-US" sz="1100" b="0" kern="0" dirty="0">
                <a:solidFill>
                  <a:schemeClr val="tx1"/>
                </a:solidFill>
                <a:latin typeface="+mn-lt"/>
                <a:cs typeface="Traditional Arabic" pitchFamily="18" charset="-78"/>
              </a:rPr>
              <a:t>Retirees: 14,789</a:t>
            </a:r>
          </a:p>
          <a:p>
            <a:pPr marL="628650" lvl="1" indent="-171450" eaLnBrk="1" hangingPunct="1">
              <a:spcBef>
                <a:spcPct val="0"/>
              </a:spcBef>
              <a:buFontTx/>
              <a:buChar char="-"/>
            </a:pPr>
            <a:r>
              <a:rPr lang="en-US" sz="1100" b="1" kern="0" dirty="0">
                <a:solidFill>
                  <a:schemeClr val="tx1"/>
                </a:solidFill>
                <a:latin typeface="+mn-lt"/>
                <a:cs typeface="Traditional Arabic" pitchFamily="18" charset="-78"/>
              </a:rPr>
              <a:t>Grand Total:  92,000</a:t>
            </a:r>
          </a:p>
          <a:p>
            <a:pPr marL="171450" lvl="0" indent="-171450" eaLnBrk="1" hangingPunct="1">
              <a:spcBef>
                <a:spcPct val="0"/>
              </a:spcBef>
              <a:buFontTx/>
              <a:buChar char="-"/>
            </a:pPr>
            <a:r>
              <a:rPr lang="en-US" sz="1100" b="0" kern="0" dirty="0">
                <a:solidFill>
                  <a:schemeClr val="tx1"/>
                </a:solidFill>
                <a:latin typeface="+mn-lt"/>
                <a:cs typeface="Traditional Arabic" pitchFamily="18" charset="-78"/>
              </a:rPr>
              <a:t>Runways</a:t>
            </a:r>
            <a:endParaRPr lang="en-US" sz="1100" b="0" kern="0" baseline="0" dirty="0">
              <a:solidFill>
                <a:schemeClr val="tx1"/>
              </a:solidFill>
              <a:latin typeface="+mn-lt"/>
              <a:cs typeface="Traditional Arabic" pitchFamily="18" charset="-78"/>
            </a:endParaRPr>
          </a:p>
          <a:p>
            <a:pPr marL="628650" lvl="1" indent="-171450" eaLnBrk="1" hangingPunct="1">
              <a:spcBef>
                <a:spcPct val="0"/>
              </a:spcBef>
              <a:buFontTx/>
              <a:buChar char="-"/>
            </a:pPr>
            <a:r>
              <a:rPr lang="en-US" sz="1100" b="0" kern="0" baseline="0" dirty="0">
                <a:solidFill>
                  <a:schemeClr val="tx1"/>
                </a:solidFill>
                <a:latin typeface="+mn-lt"/>
                <a:cs typeface="Traditional Arabic" pitchFamily="18" charset="-78"/>
              </a:rPr>
              <a:t>Joint-use airfield, sharing two intersecting runways with Charleston International Airport</a:t>
            </a:r>
          </a:p>
          <a:p>
            <a:pPr marL="628650" lvl="1" indent="-171450" eaLnBrk="1" hangingPunct="1">
              <a:spcBef>
                <a:spcPct val="0"/>
              </a:spcBef>
              <a:buFontTx/>
              <a:buChar char="-"/>
            </a:pPr>
            <a:r>
              <a:rPr lang="en-US" sz="1100" b="0" kern="0" baseline="0" dirty="0">
                <a:solidFill>
                  <a:schemeClr val="tx1"/>
                </a:solidFill>
                <a:latin typeface="+mn-lt"/>
                <a:cs typeface="Traditional Arabic" pitchFamily="18" charset="-78"/>
              </a:rPr>
              <a:t>Primary runway is 9,001 feet long, and intersecting runway is 7,000 feet long</a:t>
            </a:r>
            <a:endParaRPr lang="en-US" sz="1100" b="0" kern="0" dirty="0">
              <a:solidFill>
                <a:schemeClr val="tx1"/>
              </a:solidFill>
              <a:latin typeface="+mn-lt"/>
              <a:cs typeface="Traditional Arabic" pitchFamily="18" charset="-78"/>
            </a:endParaRP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pPr>
              <a:defRPr/>
            </a:pPr>
            <a:fld id="{3D6DB6D9-1153-4581-B84A-B3CF6B87453D}" type="slidenum">
              <a:rPr lang="en-US" smtClean="0">
                <a:solidFill>
                  <a:prstClr val="black"/>
                </a:solidFill>
              </a:rPr>
              <a:pPr>
                <a:defRPr/>
              </a:pPr>
              <a:t>3</a:t>
            </a:fld>
            <a:endParaRPr lang="en-US" dirty="0">
              <a:solidFill>
                <a:prstClr val="black"/>
              </a:solidFill>
            </a:endParaRPr>
          </a:p>
        </p:txBody>
      </p:sp>
      <p:sp>
        <p:nvSpPr>
          <p:cNvPr id="2" name="Footer Placeholder 1"/>
          <p:cNvSpPr>
            <a:spLocks noGrp="1"/>
          </p:cNvSpPr>
          <p:nvPr>
            <p:ph type="ftr"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835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8865">
              <a:defRPr/>
            </a:pPr>
            <a:fld id="{31530070-9F24-46CA-AABF-912C82C6BFD5}" type="slidenum">
              <a:rPr lang="en-US" smtClean="0">
                <a:solidFill>
                  <a:prstClr val="black"/>
                </a:solidFill>
                <a:latin typeface="Arial" pitchFamily="34" charset="0"/>
              </a:rPr>
              <a:pPr defTabSz="928865">
                <a:defRPr/>
              </a:pPr>
              <a:t>4</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252538" y="696913"/>
            <a:ext cx="4654550" cy="3490912"/>
          </a:xfrm>
          <a:ln/>
        </p:spPr>
      </p:sp>
      <p:sp>
        <p:nvSpPr>
          <p:cNvPr id="54276" name="Rectangle 3"/>
          <p:cNvSpPr>
            <a:spLocks noGrp="1" noChangeArrowheads="1"/>
          </p:cNvSpPr>
          <p:nvPr>
            <p:ph type="body" idx="1"/>
          </p:nvPr>
        </p:nvSpPr>
        <p:spPr>
          <a:xfrm>
            <a:off x="715432" y="4421832"/>
            <a:ext cx="5723462" cy="4190711"/>
          </a:xfrm>
          <a:noFill/>
          <a:ln/>
        </p:spPr>
        <p:txBody>
          <a:bodyPr/>
          <a:lstStyle/>
          <a:p>
            <a:pPr marL="0" indent="0">
              <a:buFontTx/>
              <a:buNone/>
            </a:pPr>
            <a:r>
              <a:rPr lang="en-US" b="1" baseline="0" dirty="0"/>
              <a:t>Photos: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Top Left:  A patrolman with SFS secures the flight line in Feb 2015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2</a:t>
            </a:r>
            <a:r>
              <a:rPr lang="en-US" baseline="30000" dirty="0"/>
              <a:t>nd</a:t>
            </a:r>
            <a:r>
              <a:rPr lang="en-US" baseline="0" dirty="0"/>
              <a:t> From Left:  Navy chaplain assigned to 628 ABW prepares for a Sunday sermon in Feb 2015</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3</a:t>
            </a:r>
            <a:r>
              <a:rPr lang="en-US" baseline="30000" dirty="0"/>
              <a:t>rd</a:t>
            </a:r>
            <a:r>
              <a:rPr lang="en-US" baseline="0" dirty="0"/>
              <a:t> From Left:  Members of 628 CES work to fix road damage caused by floods in Oct 2015</a:t>
            </a:r>
          </a:p>
          <a:p>
            <a:pPr marL="171450" indent="-171450">
              <a:buFontTx/>
              <a:buChar char="-"/>
            </a:pPr>
            <a:r>
              <a:rPr lang="en-US" baseline="0" dirty="0"/>
              <a:t>Bottom Right:  FSS Airman prepares food in the DFAC in Mar 2015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Provides installation support to more than 60 DoD &amp; federal agencies serving over 90K military members, civilians, dependents, and retirees</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04967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8865">
              <a:defRPr/>
            </a:pPr>
            <a:fld id="{31530070-9F24-46CA-AABF-912C82C6BFD5}" type="slidenum">
              <a:rPr lang="en-US" smtClean="0">
                <a:solidFill>
                  <a:prstClr val="black"/>
                </a:solidFill>
                <a:latin typeface="Arial" pitchFamily="34" charset="0"/>
              </a:rPr>
              <a:pPr defTabSz="928865">
                <a:defRPr/>
              </a:pPr>
              <a:t>5</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252538" y="696913"/>
            <a:ext cx="4654550" cy="3490912"/>
          </a:xfrm>
          <a:ln/>
        </p:spPr>
      </p:sp>
      <p:sp>
        <p:nvSpPr>
          <p:cNvPr id="54276" name="Rectangle 3"/>
          <p:cNvSpPr>
            <a:spLocks noGrp="1" noChangeArrowheads="1"/>
          </p:cNvSpPr>
          <p:nvPr>
            <p:ph type="body" idx="1"/>
          </p:nvPr>
        </p:nvSpPr>
        <p:spPr>
          <a:xfrm>
            <a:off x="715432" y="4421832"/>
            <a:ext cx="5723462" cy="4190711"/>
          </a:xfrm>
          <a:noFill/>
          <a:ln/>
        </p:spPr>
        <p:txBody>
          <a:bodyPr/>
          <a:lstStyle/>
          <a:p>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5572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8865">
              <a:defRPr/>
            </a:pPr>
            <a:fld id="{31530070-9F24-46CA-AABF-912C82C6BFD5}" type="slidenum">
              <a:rPr lang="en-US" smtClean="0">
                <a:solidFill>
                  <a:prstClr val="black"/>
                </a:solidFill>
                <a:latin typeface="Arial" pitchFamily="34" charset="0"/>
              </a:rPr>
              <a:pPr defTabSz="928865">
                <a:defRPr/>
              </a:pPr>
              <a:t>6</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252538" y="696913"/>
            <a:ext cx="4654550" cy="3490912"/>
          </a:xfrm>
          <a:ln/>
        </p:spPr>
      </p:sp>
      <p:sp>
        <p:nvSpPr>
          <p:cNvPr id="54276" name="Rectangle 3"/>
          <p:cNvSpPr>
            <a:spLocks noGrp="1" noChangeArrowheads="1"/>
          </p:cNvSpPr>
          <p:nvPr>
            <p:ph type="body" idx="1"/>
          </p:nvPr>
        </p:nvSpPr>
        <p:spPr>
          <a:xfrm>
            <a:off x="715432" y="4421832"/>
            <a:ext cx="5723462" cy="4190711"/>
          </a:xfrm>
          <a:noFill/>
          <a:ln/>
        </p:spPr>
        <p:txBody>
          <a:bodyPr/>
          <a:lstStyle/>
          <a:p>
            <a:r>
              <a:rPr lang="en-US" b="1" dirty="0"/>
              <a:t>Photos:</a:t>
            </a:r>
          </a:p>
          <a:p>
            <a:pPr marL="171450" indent="-171450">
              <a:buFontTx/>
              <a:buChar char="-"/>
            </a:pPr>
            <a:r>
              <a:rPr lang="en-US" dirty="0"/>
              <a:t>Bottom Left: </a:t>
            </a:r>
            <a:r>
              <a:rPr lang="en-US" baseline="0" dirty="0"/>
              <a:t> A loadmaster from 14 AS lowers the bay door of a C-17 in Oct 2015</a:t>
            </a:r>
            <a:endParaRPr lang="en-US" dirty="0"/>
          </a:p>
          <a:p>
            <a:pPr marL="171450" indent="-171450">
              <a:buFontTx/>
              <a:buChar char="-"/>
            </a:pPr>
            <a:r>
              <a:rPr lang="en-US" dirty="0"/>
              <a:t>Top:  C-17 </a:t>
            </a:r>
            <a:r>
              <a:rPr lang="en-US" dirty="0" err="1"/>
              <a:t>Globemaster</a:t>
            </a:r>
            <a:r>
              <a:rPr lang="en-US" dirty="0"/>
              <a:t> from the 437 AW performs</a:t>
            </a:r>
            <a:r>
              <a:rPr lang="en-US" baseline="0" dirty="0"/>
              <a:t> an airdrop during an exercise in April 2013</a:t>
            </a:r>
            <a:endParaRPr lang="en-US" dirty="0"/>
          </a:p>
          <a:p>
            <a:endParaRPr lang="en-US" dirty="0"/>
          </a:p>
          <a:p>
            <a:pPr marL="171450" indent="-171450">
              <a:buFontTx/>
              <a:buChar char="-"/>
            </a:pPr>
            <a:r>
              <a:rPr lang="en-US" dirty="0"/>
              <a:t>C-17</a:t>
            </a:r>
            <a:r>
              <a:rPr lang="en-US" baseline="0" dirty="0"/>
              <a:t> </a:t>
            </a:r>
            <a:r>
              <a:rPr lang="en-US" baseline="0" dirty="0" err="1"/>
              <a:t>Globemaster</a:t>
            </a:r>
            <a:r>
              <a:rPr lang="en-US" baseline="0" dirty="0"/>
              <a:t> III Fast Facts:</a:t>
            </a:r>
          </a:p>
          <a:p>
            <a:pPr marL="628650" lvl="1" indent="-171450">
              <a:buFontTx/>
              <a:buChar char="-"/>
            </a:pPr>
            <a:r>
              <a:rPr lang="en-US" baseline="0" dirty="0"/>
              <a:t>Crew consists of pilot, co-pilot, and loadmaster</a:t>
            </a:r>
          </a:p>
          <a:p>
            <a:pPr marL="628650" lvl="1" indent="-171450">
              <a:buFontTx/>
              <a:buChar char="-"/>
            </a:pPr>
            <a:r>
              <a:rPr lang="en-US" baseline="0" dirty="0"/>
              <a:t>Cruise speed of 518 mph at 28,000 feet</a:t>
            </a:r>
          </a:p>
          <a:p>
            <a:pPr marL="628650" lvl="1" indent="-171450">
              <a:buFontTx/>
              <a:buChar char="-"/>
            </a:pPr>
            <a:r>
              <a:rPr lang="en-US" baseline="0" dirty="0"/>
              <a:t>Max load of 170K pounds…can fit two large buses, three helicopters, or large Army tank</a:t>
            </a:r>
          </a:p>
          <a:p>
            <a:pPr marL="628650" lvl="1" indent="-171450">
              <a:buFontTx/>
              <a:buChar char="-"/>
            </a:pPr>
            <a:r>
              <a:rPr lang="en-US" baseline="0" dirty="0"/>
              <a:t>Can </a:t>
            </a:r>
            <a:r>
              <a:rPr lang="en-US" baseline="0" dirty="0" err="1"/>
              <a:t>paradrop</a:t>
            </a:r>
            <a:r>
              <a:rPr lang="en-US" baseline="0" dirty="0"/>
              <a:t> both cargo and 102 paratroopers</a:t>
            </a:r>
          </a:p>
          <a:p>
            <a:pPr marL="628650" lvl="1" indent="-171450">
              <a:buFontTx/>
              <a:buChar char="-"/>
            </a:pPr>
            <a:r>
              <a:rPr lang="en-US" baseline="0" dirty="0"/>
              <a:t>Is able to land on small, austere airfields – landing in as short as 3,000 feet</a:t>
            </a:r>
          </a:p>
          <a:p>
            <a:pPr marL="171450" indent="-171450">
              <a:buFontTx/>
              <a:buChar char="-"/>
            </a:pP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5937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9019">
              <a:defRPr/>
            </a:pPr>
            <a:fld id="{31530070-9F24-46CA-AABF-912C82C6BFD5}" type="slidenum">
              <a:rPr lang="en-US" smtClean="0">
                <a:solidFill>
                  <a:prstClr val="black"/>
                </a:solidFill>
                <a:latin typeface="Arial" pitchFamily="34" charset="0"/>
              </a:rPr>
              <a:pPr defTabSz="929019">
                <a:defRPr/>
              </a:pPr>
              <a:t>7</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319213" y="696913"/>
            <a:ext cx="4654550" cy="3490912"/>
          </a:xfrm>
          <a:ln/>
        </p:spPr>
      </p:sp>
      <p:sp>
        <p:nvSpPr>
          <p:cNvPr id="54276" name="Rectangle 3"/>
          <p:cNvSpPr>
            <a:spLocks noGrp="1" noChangeArrowheads="1"/>
          </p:cNvSpPr>
          <p:nvPr>
            <p:ph type="body" idx="1"/>
          </p:nvPr>
        </p:nvSpPr>
        <p:spPr>
          <a:xfrm>
            <a:off x="728801" y="4421829"/>
            <a:ext cx="5830405" cy="4190711"/>
          </a:xfrm>
          <a:noFill/>
          <a:ln/>
        </p:spPr>
        <p:txBody>
          <a:bodyPr/>
          <a:lstStyle/>
          <a:p>
            <a:endParaRPr lang="en-US" dirty="0"/>
          </a:p>
        </p:txBody>
      </p:sp>
    </p:spTree>
    <p:extLst>
      <p:ext uri="{BB962C8B-B14F-4D97-AF65-F5344CB8AC3E}">
        <p14:creationId xmlns:p14="http://schemas.microsoft.com/office/powerpoint/2010/main" val="1891994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8865">
              <a:defRPr/>
            </a:pPr>
            <a:fld id="{31530070-9F24-46CA-AABF-912C82C6BFD5}" type="slidenum">
              <a:rPr lang="en-US" smtClean="0">
                <a:solidFill>
                  <a:prstClr val="black"/>
                </a:solidFill>
                <a:latin typeface="Arial" pitchFamily="34" charset="0"/>
              </a:rPr>
              <a:pPr defTabSz="928865">
                <a:defRPr/>
              </a:pPr>
              <a:t>8</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208088" y="701675"/>
            <a:ext cx="4684712" cy="3513138"/>
          </a:xfrm>
          <a:ln/>
        </p:spPr>
      </p:sp>
      <p:sp>
        <p:nvSpPr>
          <p:cNvPr id="54276" name="Rectangle 3"/>
          <p:cNvSpPr>
            <a:spLocks noGrp="1" noChangeArrowheads="1"/>
          </p:cNvSpPr>
          <p:nvPr>
            <p:ph type="body" idx="1"/>
          </p:nvPr>
        </p:nvSpPr>
        <p:spPr>
          <a:xfrm>
            <a:off x="709541" y="4450712"/>
            <a:ext cx="5676323" cy="4218082"/>
          </a:xfrm>
          <a:noFill/>
          <a:ln/>
        </p:spPr>
        <p:txBody>
          <a:bodyPr/>
          <a:lstStyle/>
          <a:p>
            <a:endParaRPr lang="en-US" dirty="0"/>
          </a:p>
        </p:txBody>
      </p:sp>
      <p:sp>
        <p:nvSpPr>
          <p:cNvPr id="2" name="Footer Placeholder 1"/>
          <p:cNvSpPr>
            <a:spLocks noGrp="1"/>
          </p:cNvSpPr>
          <p:nvPr>
            <p:ph type="ftr"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4160601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defTabSz="928865">
              <a:defRPr/>
            </a:pPr>
            <a:fld id="{31530070-9F24-46CA-AABF-912C82C6BFD5}" type="slidenum">
              <a:rPr lang="en-US" smtClean="0">
                <a:solidFill>
                  <a:prstClr val="black"/>
                </a:solidFill>
                <a:latin typeface="Arial" pitchFamily="34" charset="0"/>
              </a:rPr>
              <a:pPr defTabSz="928865">
                <a:defRPr/>
              </a:pPr>
              <a:t>9</a:t>
            </a:fld>
            <a:endParaRPr lang="en-US"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xfrm>
            <a:off x="1252538" y="696913"/>
            <a:ext cx="4654550" cy="3490912"/>
          </a:xfrm>
          <a:ln/>
        </p:spPr>
      </p:sp>
      <p:sp>
        <p:nvSpPr>
          <p:cNvPr id="54276" name="Rectangle 3"/>
          <p:cNvSpPr>
            <a:spLocks noGrp="1" noChangeArrowheads="1"/>
          </p:cNvSpPr>
          <p:nvPr>
            <p:ph type="body" idx="1"/>
          </p:nvPr>
        </p:nvSpPr>
        <p:spPr>
          <a:xfrm>
            <a:off x="715432" y="4421832"/>
            <a:ext cx="5723462" cy="4190711"/>
          </a:xfrm>
          <a:noFill/>
          <a:ln/>
        </p:spPr>
        <p:txBody>
          <a:bodyPr/>
          <a:lstStyle/>
          <a:p>
            <a:r>
              <a:rPr lang="en-US" b="1" dirty="0"/>
              <a:t>Photos: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Top Left:  </a:t>
            </a:r>
            <a:r>
              <a:rPr lang="en-US" baseline="0" dirty="0"/>
              <a:t>NNPTC students receive instruction during class in Feb 2015</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Middle Left:  </a:t>
            </a:r>
            <a:r>
              <a:rPr lang="en-US" dirty="0"/>
              <a:t>NNPTC staff member is pinned and advanced to Chief Petty Officer at the FY16 Chief Pinning Ceremony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Middle Right:</a:t>
            </a:r>
            <a:r>
              <a:rPr lang="en-US" baseline="0" dirty="0"/>
              <a:t>  </a:t>
            </a:r>
            <a:r>
              <a:rPr lang="en-US" dirty="0"/>
              <a:t>NNPTC’s Color</a:t>
            </a:r>
            <a:r>
              <a:rPr lang="en-US" baseline="0" dirty="0"/>
              <a:t> Guard presents the Colors during NNPTC’s graduation ceremony in April 2011</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Bottom Right:  </a:t>
            </a:r>
            <a:r>
              <a:rPr lang="en-US" dirty="0"/>
              <a:t>NNPTC students study for an upcoming exam in Feb 2015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Consists of Nuclear Field “A” School (rate-specific training) and Nuclear Power School (6-month course focusing on nuclear theory &amp; fundamentals)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JB CHS trains &amp; certifies half of the nation’s nuclear fleet (the other half is trained at NPTU Ballston Spa in NY)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JBC will train 2/3 of all nuclear fleet once Ballston Spa shuts down one of its reactors in 2018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When NNPTC campus is fully manned, it hosts over 3,600 students and 480 staff members</a:t>
            </a:r>
            <a:endParaRPr lang="en-US"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7397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9388049-F28F-4B88-90F6-7D96A74BF70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363484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3963168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3281537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900947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Text Box 26"/>
          <p:cNvSpPr txBox="1">
            <a:spLocks noChangeArrowheads="1"/>
          </p:cNvSpPr>
          <p:nvPr userDrawn="1"/>
        </p:nvSpPr>
        <p:spPr bwMode="auto">
          <a:xfrm>
            <a:off x="1270000" y="1233488"/>
            <a:ext cx="6553200" cy="3968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000" b="1" i="1" dirty="0">
                <a:solidFill>
                  <a:srgbClr val="000066"/>
                </a:solidFill>
                <a:latin typeface="Century Schoolbook" pitchFamily="18" charset="0"/>
                <a:cs typeface="Arial" charset="0"/>
              </a:rPr>
              <a:t>I n t e g r i t y  -  S e r v i c e  -  E x c e l </a:t>
            </a:r>
            <a:r>
              <a:rPr lang="en-US" sz="2000" b="1" i="1" dirty="0" err="1">
                <a:solidFill>
                  <a:srgbClr val="000066"/>
                </a:solidFill>
                <a:latin typeface="Century Schoolbook" pitchFamily="18" charset="0"/>
                <a:cs typeface="Arial" charset="0"/>
              </a:rPr>
              <a:t>l</a:t>
            </a:r>
            <a:r>
              <a:rPr lang="en-US" sz="2000" b="1" i="1" dirty="0">
                <a:solidFill>
                  <a:srgbClr val="000066"/>
                </a:solidFill>
                <a:latin typeface="Century Schoolbook" pitchFamily="18" charset="0"/>
                <a:cs typeface="Arial" charset="0"/>
              </a:rPr>
              <a:t> e n c e</a:t>
            </a:r>
          </a:p>
        </p:txBody>
      </p:sp>
      <p:sp>
        <p:nvSpPr>
          <p:cNvPr id="5" name="Text Box 27"/>
          <p:cNvSpPr txBox="1">
            <a:spLocks noChangeArrowheads="1"/>
          </p:cNvSpPr>
          <p:nvPr userDrawn="1"/>
        </p:nvSpPr>
        <p:spPr bwMode="auto">
          <a:xfrm>
            <a:off x="1920875" y="481013"/>
            <a:ext cx="5057775" cy="64611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3600" b="1" i="1" dirty="0">
                <a:solidFill>
                  <a:srgbClr val="000066"/>
                </a:solidFill>
                <a:cs typeface="Arial" charset="0"/>
              </a:rPr>
              <a:t>Joint Base Charleston</a:t>
            </a:r>
          </a:p>
        </p:txBody>
      </p:sp>
      <p:sp>
        <p:nvSpPr>
          <p:cNvPr id="6" name="Line 28"/>
          <p:cNvSpPr>
            <a:spLocks noChangeShapeType="1"/>
          </p:cNvSpPr>
          <p:nvPr userDrawn="1"/>
        </p:nvSpPr>
        <p:spPr bwMode="auto">
          <a:xfrm>
            <a:off x="381000" y="1231900"/>
            <a:ext cx="8382000" cy="0"/>
          </a:xfrm>
          <a:prstGeom prst="line">
            <a:avLst/>
          </a:prstGeom>
          <a:noFill/>
          <a:ln w="57150">
            <a:solidFill>
              <a:srgbClr val="000066"/>
            </a:solidFill>
            <a:round/>
            <a:headEnd/>
            <a:tailEnd/>
          </a:ln>
          <a:effectLst/>
        </p:spPr>
        <p:txBody>
          <a:bodyPr wrap="none" anchor="ctr"/>
          <a:lstStyle/>
          <a:p>
            <a:pPr fontAlgn="base">
              <a:spcBef>
                <a:spcPct val="0"/>
              </a:spcBef>
              <a:spcAft>
                <a:spcPct val="0"/>
              </a:spcAft>
              <a:defRPr/>
            </a:pPr>
            <a:endParaRPr lang="en-US">
              <a:solidFill>
                <a:srgbClr val="003399"/>
              </a:solidFill>
              <a:cs typeface="Arial" charset="0"/>
            </a:endParaRPr>
          </a:p>
        </p:txBody>
      </p:sp>
      <p:grpSp>
        <p:nvGrpSpPr>
          <p:cNvPr id="7" name="Group 14"/>
          <p:cNvGrpSpPr>
            <a:grpSpLocks/>
          </p:cNvGrpSpPr>
          <p:nvPr userDrawn="1"/>
        </p:nvGrpSpPr>
        <p:grpSpPr bwMode="auto">
          <a:xfrm>
            <a:off x="1120775" y="3657600"/>
            <a:ext cx="1600200" cy="2054225"/>
            <a:chOff x="685800" y="3581400"/>
            <a:chExt cx="1600200" cy="2054856"/>
          </a:xfrm>
        </p:grpSpPr>
        <p:pic>
          <p:nvPicPr>
            <p:cNvPr id="8" name="Picture 3" descr="C:\Documents and Settings\deboerj\Desktop\chrmblue_std.gif"/>
            <p:cNvPicPr>
              <a:picLocks noChangeAspect="1" noChangeArrowheads="1"/>
            </p:cNvPicPr>
            <p:nvPr userDrawn="1"/>
          </p:nvPicPr>
          <p:blipFill>
            <a:blip r:embed="rId2" cstate="print"/>
            <a:srcRect/>
            <a:stretch>
              <a:fillRect/>
            </a:stretch>
          </p:blipFill>
          <p:spPr bwMode="auto">
            <a:xfrm>
              <a:off x="685800" y="4130959"/>
              <a:ext cx="1600200" cy="1505297"/>
            </a:xfrm>
            <a:prstGeom prst="rect">
              <a:avLst/>
            </a:prstGeom>
            <a:noFill/>
            <a:ln w="9525">
              <a:noFill/>
              <a:miter lim="800000"/>
              <a:headEnd/>
              <a:tailEnd/>
            </a:ln>
          </p:spPr>
        </p:pic>
        <p:pic>
          <p:nvPicPr>
            <p:cNvPr id="9" name="Picture 8" descr="JBCHSEmblem.jpg"/>
            <p:cNvPicPr>
              <a:picLocks noChangeAspect="1"/>
            </p:cNvPicPr>
            <p:nvPr userDrawn="1"/>
          </p:nvPicPr>
          <p:blipFill>
            <a:blip r:embed="rId3" cstate="print">
              <a:clrChange>
                <a:clrFrom>
                  <a:srgbClr val="FFFFFD"/>
                </a:clrFrom>
                <a:clrTo>
                  <a:srgbClr val="FFFFFD">
                    <a:alpha val="0"/>
                  </a:srgbClr>
                </a:clrTo>
              </a:clrChange>
            </a:blip>
            <a:stretch>
              <a:fillRect/>
            </a:stretch>
          </p:blipFill>
          <p:spPr>
            <a:xfrm>
              <a:off x="914400" y="3581400"/>
              <a:ext cx="1143000" cy="1143351"/>
            </a:xfrm>
            <a:prstGeom prst="rect">
              <a:avLst/>
            </a:prstGeom>
            <a:ln>
              <a:noFill/>
            </a:ln>
            <a:effectLst>
              <a:outerShdw blurRad="292100" dist="139700" dir="2700000" algn="tl" rotWithShape="0">
                <a:srgbClr val="333333">
                  <a:alpha val="65000"/>
                </a:srgbClr>
              </a:outerShdw>
            </a:effectLst>
          </p:spPr>
        </p:pic>
      </p:grpSp>
      <p:sp>
        <p:nvSpPr>
          <p:cNvPr id="296968" name="Rectangle 8"/>
          <p:cNvSpPr>
            <a:spLocks noGrp="1" noChangeArrowheads="1"/>
          </p:cNvSpPr>
          <p:nvPr>
            <p:ph type="subTitle" idx="1"/>
          </p:nvPr>
        </p:nvSpPr>
        <p:spPr>
          <a:xfrm>
            <a:off x="4095750" y="3924300"/>
            <a:ext cx="4495800" cy="1047750"/>
          </a:xfrm>
          <a:prstGeom prst="rect">
            <a:avLst/>
          </a:prstGeom>
        </p:spPr>
        <p:txBody>
          <a:bodyPr/>
          <a:lstStyle>
            <a:lvl1pPr marL="0" indent="0" algn="r">
              <a:buFont typeface="Wingdings" pitchFamily="2" charset="2"/>
              <a:buNone/>
              <a:defRPr sz="2800"/>
            </a:lvl1pPr>
          </a:lstStyle>
          <a:p>
            <a:r>
              <a:rPr lang="en-US"/>
              <a:t>Click to edit Master subtitle style</a:t>
            </a:r>
          </a:p>
        </p:txBody>
      </p:sp>
      <p:sp>
        <p:nvSpPr>
          <p:cNvPr id="296969" name="Rectangle 9"/>
          <p:cNvSpPr>
            <a:spLocks noGrp="1" noChangeArrowheads="1"/>
          </p:cNvSpPr>
          <p:nvPr>
            <p:ph type="ctrTitle"/>
          </p:nvPr>
        </p:nvSpPr>
        <p:spPr>
          <a:xfrm>
            <a:off x="3467100" y="1962150"/>
            <a:ext cx="5143500" cy="1600200"/>
          </a:xfrm>
          <a:prstGeom prst="rect">
            <a:avLst/>
          </a:prstGeom>
        </p:spPr>
        <p:txBody>
          <a:bodyPr/>
          <a:lstStyle>
            <a:lvl1pPr>
              <a:defRPr sz="4400" i="0"/>
            </a:lvl1pPr>
          </a:lstStyle>
          <a:p>
            <a:r>
              <a:rPr lang="en-US"/>
              <a:t>Click to edit Master title style</a:t>
            </a:r>
          </a:p>
        </p:txBody>
      </p:sp>
      <p:sp>
        <p:nvSpPr>
          <p:cNvPr id="10"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2"/>
                </a:solidFill>
              </a:defRPr>
            </a:lvl1pPr>
          </a:lstStyle>
          <a:p>
            <a:fld id="{69388049-F28F-4B88-90F6-7D96A74BF701}" type="slidenum">
              <a:rPr lang="en-US" smtClean="0"/>
              <a:pPr/>
              <a:t>‹#›</a:t>
            </a:fld>
            <a:endParaRPr lang="en-US" dirty="0"/>
          </a:p>
        </p:txBody>
      </p:sp>
    </p:spTree>
    <p:extLst>
      <p:ext uri="{BB962C8B-B14F-4D97-AF65-F5344CB8AC3E}">
        <p14:creationId xmlns:p14="http://schemas.microsoft.com/office/powerpoint/2010/main" val="1518758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82588" y="6292850"/>
            <a:ext cx="8382000" cy="0"/>
          </a:xfrm>
          <a:prstGeom prst="line">
            <a:avLst/>
          </a:prstGeom>
          <a:noFill/>
          <a:ln w="57150">
            <a:solidFill>
              <a:srgbClr val="000066"/>
            </a:solidFill>
            <a:round/>
            <a:headEnd/>
            <a:tailEnd/>
          </a:ln>
          <a:extLst>
            <a:ext uri="{909E8E84-426E-40DD-AFC4-6F175D3DCCD1}">
              <a14:hiddenFill xmlns:a14="http://schemas.microsoft.com/office/drawing/2010/main">
                <a:noFill/>
              </a14:hiddenFill>
            </a:ext>
          </a:extLst>
        </p:spPr>
        <p:txBody>
          <a:bodyPr wrap="none" lIns="91354" tIns="45678" rIns="91354" bIns="45678" anchor="ctr"/>
          <a:lstStyle/>
          <a:p>
            <a:pPr fontAlgn="base">
              <a:spcBef>
                <a:spcPct val="0"/>
              </a:spcBef>
              <a:spcAft>
                <a:spcPct val="0"/>
              </a:spcAft>
            </a:pPr>
            <a:endParaRPr lang="en-US" sz="2000">
              <a:solidFill>
                <a:prstClr val="black"/>
              </a:solidFill>
              <a:cs typeface="Arial" charset="0"/>
            </a:endParaRPr>
          </a:p>
        </p:txBody>
      </p:sp>
      <p:sp>
        <p:nvSpPr>
          <p:cNvPr id="5" name="Text Box 5"/>
          <p:cNvSpPr txBox="1">
            <a:spLocks noChangeArrowheads="1"/>
          </p:cNvSpPr>
          <p:nvPr/>
        </p:nvSpPr>
        <p:spPr bwMode="auto">
          <a:xfrm>
            <a:off x="492125" y="214313"/>
            <a:ext cx="8169275" cy="646112"/>
          </a:xfrm>
          <a:prstGeom prst="rect">
            <a:avLst/>
          </a:prstGeom>
          <a:noFill/>
          <a:ln>
            <a:noFill/>
          </a:ln>
          <a:extLst/>
        </p:spPr>
        <p:txBody>
          <a:bodyPr wrap="none" lIns="91354" tIns="45678" rIns="91354" bIns="45678">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base">
              <a:spcBef>
                <a:spcPct val="0"/>
              </a:spcBef>
              <a:spcAft>
                <a:spcPct val="0"/>
              </a:spcAft>
              <a:defRPr/>
            </a:pPr>
            <a:r>
              <a:rPr lang="en-US" sz="3600" b="1" i="1">
                <a:solidFill>
                  <a:srgbClr val="000066"/>
                </a:solidFill>
                <a:cs typeface="Arial" charset="0"/>
              </a:rPr>
              <a:t>Headquarters Air Mobility Command</a:t>
            </a:r>
          </a:p>
        </p:txBody>
      </p:sp>
      <p:sp>
        <p:nvSpPr>
          <p:cNvPr id="6" name="Line 6"/>
          <p:cNvSpPr>
            <a:spLocks noChangeShapeType="1"/>
          </p:cNvSpPr>
          <p:nvPr/>
        </p:nvSpPr>
        <p:spPr bwMode="auto">
          <a:xfrm>
            <a:off x="381000" y="984250"/>
            <a:ext cx="8382000" cy="0"/>
          </a:xfrm>
          <a:prstGeom prst="line">
            <a:avLst/>
          </a:prstGeom>
          <a:noFill/>
          <a:ln w="57150">
            <a:solidFill>
              <a:srgbClr val="000066"/>
            </a:solidFill>
            <a:round/>
            <a:headEnd/>
            <a:tailEnd/>
          </a:ln>
          <a:extLst>
            <a:ext uri="{909E8E84-426E-40DD-AFC4-6F175D3DCCD1}">
              <a14:hiddenFill xmlns:a14="http://schemas.microsoft.com/office/drawing/2010/main">
                <a:noFill/>
              </a14:hiddenFill>
            </a:ext>
          </a:extLst>
        </p:spPr>
        <p:txBody>
          <a:bodyPr wrap="none" lIns="91354" tIns="45678" rIns="91354" bIns="45678" anchor="ctr"/>
          <a:lstStyle/>
          <a:p>
            <a:pPr fontAlgn="base">
              <a:spcBef>
                <a:spcPct val="0"/>
              </a:spcBef>
              <a:spcAft>
                <a:spcPct val="0"/>
              </a:spcAft>
            </a:pPr>
            <a:endParaRPr lang="en-US" sz="2000">
              <a:solidFill>
                <a:prstClr val="black"/>
              </a:solidFill>
              <a:cs typeface="Arial" charset="0"/>
            </a:endParaRPr>
          </a:p>
        </p:txBody>
      </p:sp>
      <p:sp>
        <p:nvSpPr>
          <p:cNvPr id="7" name="Text Box 7"/>
          <p:cNvSpPr txBox="1">
            <a:spLocks noChangeArrowheads="1"/>
          </p:cNvSpPr>
          <p:nvPr userDrawn="1"/>
        </p:nvSpPr>
        <p:spPr bwMode="auto">
          <a:xfrm>
            <a:off x="4132263" y="2703513"/>
            <a:ext cx="879475" cy="738187"/>
          </a:xfrm>
          <a:prstGeom prst="rect">
            <a:avLst/>
          </a:prstGeom>
          <a:noFill/>
          <a:ln>
            <a:noFill/>
          </a:ln>
          <a:extLst/>
        </p:spPr>
        <p:txBody>
          <a:bodyPr lIns="91354" tIns="45678" rIns="91354" bIns="45678">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base">
              <a:spcBef>
                <a:spcPct val="0"/>
              </a:spcBef>
              <a:spcAft>
                <a:spcPct val="0"/>
              </a:spcAft>
              <a:defRPr/>
            </a:pPr>
            <a:r>
              <a:rPr lang="en-US" sz="1400" b="1" i="1">
                <a:solidFill>
                  <a:srgbClr val="000066"/>
                </a:solidFill>
                <a:cs typeface="Arial" charset="0"/>
              </a:rPr>
              <a:t>CCX</a:t>
            </a:r>
          </a:p>
          <a:p>
            <a:pPr algn="ctr" fontAlgn="base">
              <a:spcBef>
                <a:spcPct val="0"/>
              </a:spcBef>
              <a:spcAft>
                <a:spcPct val="0"/>
              </a:spcAft>
              <a:defRPr/>
            </a:pPr>
            <a:r>
              <a:rPr lang="en-US" sz="1400" b="1" i="1">
                <a:solidFill>
                  <a:srgbClr val="000066"/>
                </a:solidFill>
                <a:cs typeface="Arial" charset="0"/>
              </a:rPr>
              <a:t>Version</a:t>
            </a:r>
          </a:p>
          <a:p>
            <a:pPr algn="ctr" fontAlgn="base">
              <a:spcBef>
                <a:spcPct val="0"/>
              </a:spcBef>
              <a:spcAft>
                <a:spcPct val="0"/>
              </a:spcAft>
              <a:defRPr/>
            </a:pPr>
            <a:r>
              <a:rPr lang="en-US" sz="1400" b="1" i="1">
                <a:solidFill>
                  <a:srgbClr val="000066"/>
                </a:solidFill>
                <a:cs typeface="Arial" charset="0"/>
              </a:rPr>
              <a:t>4-01-05</a:t>
            </a:r>
          </a:p>
        </p:txBody>
      </p:sp>
      <p:pic>
        <p:nvPicPr>
          <p:cNvPr id="8" name="Picture 8" descr="AMC-color-corrected-cent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84563" y="1177925"/>
            <a:ext cx="21717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userDrawn="1"/>
        </p:nvSpPr>
        <p:spPr bwMode="auto">
          <a:xfrm>
            <a:off x="620713" y="6403975"/>
            <a:ext cx="7913687" cy="366713"/>
          </a:xfrm>
          <a:prstGeom prst="rect">
            <a:avLst/>
          </a:prstGeom>
          <a:noFill/>
          <a:ln>
            <a:noFill/>
          </a:ln>
          <a:extLst/>
        </p:spPr>
        <p:txBody>
          <a:bodyPr lIns="91354" tIns="45678" rIns="91354" bIns="45678">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base">
              <a:spcBef>
                <a:spcPct val="50000"/>
              </a:spcBef>
              <a:spcAft>
                <a:spcPct val="0"/>
              </a:spcAft>
              <a:defRPr/>
            </a:pPr>
            <a:r>
              <a:rPr lang="en-US" sz="1800" b="1" i="1" dirty="0">
                <a:solidFill>
                  <a:srgbClr val="000066"/>
                </a:solidFill>
                <a:latin typeface="Century Schoolbook" pitchFamily="18" charset="0"/>
                <a:cs typeface="Arial" charset="0"/>
              </a:rPr>
              <a:t>We answer the Call of Others… So They May Prevail</a:t>
            </a:r>
          </a:p>
        </p:txBody>
      </p:sp>
      <p:sp>
        <p:nvSpPr>
          <p:cNvPr id="5122" name="Rectangle 2"/>
          <p:cNvSpPr>
            <a:spLocks noGrp="1" noChangeArrowheads="1"/>
          </p:cNvSpPr>
          <p:nvPr>
            <p:ph type="subTitle" idx="1"/>
          </p:nvPr>
        </p:nvSpPr>
        <p:spPr>
          <a:xfrm>
            <a:off x="1322388" y="5086350"/>
            <a:ext cx="6489700" cy="1082675"/>
          </a:xfrm>
          <a:ln w="9525"/>
        </p:spPr>
        <p:txBody>
          <a:bodyPr/>
          <a:lstStyle>
            <a:lvl1pPr marL="0" indent="0" algn="ctr">
              <a:buFont typeface="Wingdings" pitchFamily="2" charset="2"/>
              <a:buNone/>
              <a:defRPr/>
            </a:lvl1pPr>
          </a:lstStyle>
          <a:p>
            <a:r>
              <a:rPr lang="en-US"/>
              <a:t>Click to Edit </a:t>
            </a:r>
          </a:p>
          <a:p>
            <a:r>
              <a:rPr lang="en-US"/>
              <a:t>Master Subtitle Style</a:t>
            </a:r>
          </a:p>
        </p:txBody>
      </p:sp>
      <p:sp>
        <p:nvSpPr>
          <p:cNvPr id="5123" name="Rectangle 3"/>
          <p:cNvSpPr>
            <a:spLocks noGrp="1" noChangeArrowheads="1"/>
          </p:cNvSpPr>
          <p:nvPr>
            <p:ph type="ctrTitle"/>
          </p:nvPr>
        </p:nvSpPr>
        <p:spPr>
          <a:xfrm>
            <a:off x="1806580" y="3863975"/>
            <a:ext cx="5518150" cy="1012825"/>
          </a:xfrm>
        </p:spPr>
        <p:txBody>
          <a:bodyPr/>
          <a:lstStyle>
            <a:lvl1pPr>
              <a:defRPr/>
            </a:lvl1pPr>
          </a:lstStyle>
          <a:p>
            <a:r>
              <a:rPr lang="en-US"/>
              <a:t>CLICK TO EDIT MASTER TITLE STYLE</a:t>
            </a:r>
          </a:p>
        </p:txBody>
      </p:sp>
      <p:sp>
        <p:nvSpPr>
          <p:cNvPr id="10"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277467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990177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a:t>Click to edit Master text styles</a:t>
            </a:r>
          </a:p>
        </p:txBody>
      </p:sp>
    </p:spTree>
    <p:extLst>
      <p:ext uri="{BB962C8B-B14F-4D97-AF65-F5344CB8AC3E}">
        <p14:creationId xmlns:p14="http://schemas.microsoft.com/office/powerpoint/2010/main" val="258714934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71475" y="1327152"/>
            <a:ext cx="4164013"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7888" y="1327152"/>
            <a:ext cx="4165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144043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40668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26" name="Picture 2" descr="C:\Users\1073368452A\Desktop\Joint Base Charleston Log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714" r="21429" b="12401"/>
          <a:stretch/>
        </p:blipFill>
        <p:spPr bwMode="auto">
          <a:xfrm>
            <a:off x="32273" y="58235"/>
            <a:ext cx="1447800" cy="14017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600" y="274638"/>
            <a:ext cx="6248400" cy="1143000"/>
          </a:xfrm>
        </p:spPr>
        <p:txBody>
          <a:bodyPr>
            <a:noAutofit/>
          </a:bodyPr>
          <a:lstStyle>
            <a:lvl1pPr>
              <a:defRPr sz="2800" b="1" i="1" baseline="0">
                <a:solidFill>
                  <a:srgbClr val="000066"/>
                </a:solidFill>
              </a:defRPr>
            </a:lvl1pPr>
          </a:lstStyle>
          <a:p>
            <a:endParaRPr lang="en-US" dirty="0"/>
          </a:p>
        </p:txBody>
      </p:sp>
      <p:sp>
        <p:nvSpPr>
          <p:cNvPr id="3" name="Content Placeholder 2"/>
          <p:cNvSpPr>
            <a:spLocks noGrp="1"/>
          </p:cNvSpPr>
          <p:nvPr>
            <p:ph idx="1"/>
          </p:nvPr>
        </p:nvSpPr>
        <p:spPr>
          <a:xfrm>
            <a:off x="533400" y="1646237"/>
            <a:ext cx="8229600" cy="4525963"/>
          </a:xfrm>
        </p:spPr>
        <p:txBody>
          <a:bodyPr/>
          <a:lstStyle>
            <a:lvl1pPr>
              <a:defRPr sz="2800" b="1">
                <a:solidFill>
                  <a:srgbClr val="000066"/>
                </a:solidFill>
                <a:latin typeface="Traditional Arabic" pitchFamily="18" charset="-78"/>
                <a:cs typeface="Traditional Arabic" pitchFamily="18" charset="-78"/>
              </a:defRPr>
            </a:lvl1pPr>
            <a:lvl2pPr>
              <a:defRPr sz="2400" b="1">
                <a:solidFill>
                  <a:srgbClr val="000066"/>
                </a:solidFill>
                <a:latin typeface="Traditional Arabic" pitchFamily="18" charset="-78"/>
                <a:cs typeface="Traditional Arabic" pitchFamily="18" charset="-78"/>
              </a:defRPr>
            </a:lvl2pPr>
            <a:lvl3pPr>
              <a:defRPr sz="2000" b="1">
                <a:solidFill>
                  <a:srgbClr val="000066"/>
                </a:solidFill>
                <a:latin typeface="Traditional Arabic" pitchFamily="18" charset="-78"/>
                <a:cs typeface="Traditional Arabic" pitchFamily="18" charset="-78"/>
              </a:defRPr>
            </a:lvl3pPr>
            <a:lvl4pPr>
              <a:defRPr b="1">
                <a:solidFill>
                  <a:srgbClr val="000066"/>
                </a:solidFill>
                <a:latin typeface="Traditional Arabic" pitchFamily="18" charset="-78"/>
                <a:cs typeface="Traditional Arabic" pitchFamily="18" charset="-78"/>
              </a:defRPr>
            </a:lvl4pPr>
            <a:lvl5pPr>
              <a:defRPr b="1">
                <a:solidFill>
                  <a:srgbClr val="000066"/>
                </a:solidFill>
                <a:latin typeface="Traditional Arabic" pitchFamily="18" charset="-78"/>
                <a:cs typeface="Traditional Arabic" pitchFamily="18"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Line 10"/>
          <p:cNvSpPr>
            <a:spLocks noChangeShapeType="1"/>
          </p:cNvSpPr>
          <p:nvPr userDrawn="1"/>
        </p:nvSpPr>
        <p:spPr bwMode="auto">
          <a:xfrm>
            <a:off x="379414" y="1502359"/>
            <a:ext cx="8385175" cy="0"/>
          </a:xfrm>
          <a:prstGeom prst="line">
            <a:avLst/>
          </a:prstGeom>
          <a:noFill/>
          <a:ln w="57150">
            <a:solidFill>
              <a:srgbClr val="000066"/>
            </a:solidFill>
            <a:round/>
            <a:headEnd/>
            <a:tailEnd/>
          </a:ln>
          <a:effectLst/>
        </p:spPr>
        <p:txBody>
          <a:bodyPr wrap="none" anchor="ctr"/>
          <a:lstStyle/>
          <a:p>
            <a:endParaRPr lang="en-US" dirty="0">
              <a:solidFill>
                <a:prstClr val="black"/>
              </a:solidFill>
            </a:endParaRPr>
          </a:p>
        </p:txBody>
      </p:sp>
      <p:sp>
        <p:nvSpPr>
          <p:cNvPr id="7"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solidFill>
              </a:defRPr>
            </a:lvl1pPr>
          </a:lstStyle>
          <a:p>
            <a:fld id="{69388049-F28F-4B88-90F6-7D96A74BF701}" type="slidenum">
              <a:rPr lang="en-US" smtClean="0"/>
              <a:pPr/>
              <a:t>‹#›</a:t>
            </a:fld>
            <a:endParaRPr lang="en-US" dirty="0"/>
          </a:p>
        </p:txBody>
      </p:sp>
      <p:pic>
        <p:nvPicPr>
          <p:cNvPr id="9" name="Picture 2" descr="teamcharlestonmodified"/>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rcRect/>
          <a:stretch>
            <a:fillRect/>
          </a:stretch>
        </p:blipFill>
        <p:spPr bwMode="auto">
          <a:xfrm>
            <a:off x="7848600" y="139194"/>
            <a:ext cx="1110727" cy="1151199"/>
          </a:xfrm>
          <a:prstGeom prst="rect">
            <a:avLst/>
          </a:prstGeom>
          <a:noFill/>
          <a:ln w="9525">
            <a:noFill/>
            <a:miter lim="800000"/>
            <a:headEnd/>
            <a:tailEnd/>
          </a:ln>
        </p:spPr>
      </p:pic>
      <p:sp>
        <p:nvSpPr>
          <p:cNvPr id="11" name="TextBox 10"/>
          <p:cNvSpPr txBox="1"/>
          <p:nvPr userDrawn="1"/>
        </p:nvSpPr>
        <p:spPr>
          <a:xfrm>
            <a:off x="1" y="6477000"/>
            <a:ext cx="9144000" cy="386953"/>
          </a:xfrm>
          <a:prstGeom prst="rect">
            <a:avLst/>
          </a:prstGeom>
          <a:noFill/>
        </p:spPr>
        <p:txBody>
          <a:bodyPr wrap="square" rtlCol="0">
            <a:normAutofit/>
          </a:bodyPr>
          <a:lstStyle/>
          <a:p>
            <a:pPr algn="ctr" eaLnBrk="0" hangingPunct="0">
              <a:spcBef>
                <a:spcPct val="50000"/>
              </a:spcBef>
              <a:defRPr/>
            </a:pPr>
            <a:r>
              <a:rPr lang="en-US" dirty="0">
                <a:solidFill>
                  <a:srgbClr val="000066"/>
                </a:solidFill>
                <a:latin typeface="Algerian" pitchFamily="82" charset="0"/>
              </a:rPr>
              <a:t>Team Charleston</a:t>
            </a:r>
          </a:p>
          <a:p>
            <a:endParaRPr lang="en-US" sz="1600" i="1" dirty="0">
              <a:solidFill>
                <a:prstClr val="black"/>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45205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81586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16144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a:t>Click to edit Master text styles</a:t>
            </a:r>
          </a:p>
        </p:txBody>
      </p:sp>
      <p:sp>
        <p:nvSpPr>
          <p:cNvPr id="5"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56212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41926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5400"/>
            <a:ext cx="2119313" cy="6251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1475" y="25400"/>
            <a:ext cx="6210300" cy="6251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777487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41425" y="25400"/>
            <a:ext cx="6640513" cy="1143000"/>
          </a:xfrm>
        </p:spPr>
        <p:txBody>
          <a:bodyPr/>
          <a:lstStyle/>
          <a:p>
            <a:r>
              <a:rPr lang="en-US"/>
              <a:t>Click to edit Master title style</a:t>
            </a:r>
          </a:p>
        </p:txBody>
      </p:sp>
      <p:sp>
        <p:nvSpPr>
          <p:cNvPr id="3" name="Chart Placeholder 2"/>
          <p:cNvSpPr>
            <a:spLocks noGrp="1"/>
          </p:cNvSpPr>
          <p:nvPr>
            <p:ph type="chart" idx="1"/>
          </p:nvPr>
        </p:nvSpPr>
        <p:spPr>
          <a:xfrm>
            <a:off x="371475" y="1327152"/>
            <a:ext cx="8482013" cy="4949825"/>
          </a:xfrm>
        </p:spPr>
        <p:txBody>
          <a:bodyPr/>
          <a:lstStyle/>
          <a:p>
            <a:pPr lvl="0"/>
            <a:endParaRPr lang="en-US" noProof="0"/>
          </a:p>
        </p:txBody>
      </p:sp>
      <p:sp>
        <p:nvSpPr>
          <p:cNvPr id="4"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368854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71475" y="25400"/>
            <a:ext cx="8482013" cy="6251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624015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74" indent="0" algn="ctr">
              <a:buNone/>
              <a:defRPr/>
            </a:lvl2pPr>
            <a:lvl3pPr marL="913544" indent="0" algn="ctr">
              <a:buNone/>
              <a:defRPr/>
            </a:lvl3pPr>
            <a:lvl4pPr marL="1370319" indent="0" algn="ctr">
              <a:buNone/>
              <a:defRPr/>
            </a:lvl4pPr>
            <a:lvl5pPr marL="1827089" indent="0" algn="ctr">
              <a:buNone/>
              <a:defRPr/>
            </a:lvl5pPr>
            <a:lvl6pPr marL="2283864" indent="0" algn="ctr">
              <a:buNone/>
              <a:defRPr/>
            </a:lvl6pPr>
            <a:lvl7pPr marL="2740634" indent="0" algn="ctr">
              <a:buNone/>
              <a:defRPr/>
            </a:lvl7pPr>
            <a:lvl8pPr marL="3197408" indent="0" algn="ctr">
              <a:buNone/>
              <a:defRPr/>
            </a:lvl8pPr>
            <a:lvl9pPr marL="3654179" indent="0" algn="ctr">
              <a:buNone/>
              <a:defRPr/>
            </a:lvl9pPr>
          </a:lstStyle>
          <a:p>
            <a:r>
              <a:rPr lang="en-US"/>
              <a:t>Click to edit Master subtitle style</a:t>
            </a:r>
          </a:p>
        </p:txBody>
      </p:sp>
      <p:sp>
        <p:nvSpPr>
          <p:cNvPr id="4"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868909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122275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149437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1074339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13026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374603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1474128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F22C31-1CB2-4926-BFBB-755DA2C05BC8}" type="slidenum">
              <a:rPr lang="en-US" smtClean="0"/>
              <a:t>‹#›</a:t>
            </a:fld>
            <a:endParaRPr lang="en-US"/>
          </a:p>
        </p:txBody>
      </p:sp>
    </p:spTree>
    <p:extLst>
      <p:ext uri="{BB962C8B-B14F-4D97-AF65-F5344CB8AC3E}">
        <p14:creationId xmlns:p14="http://schemas.microsoft.com/office/powerpoint/2010/main" val="2671335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5.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solidFill>
              </a:defRPr>
            </a:lvl1pPr>
          </a:lstStyle>
          <a:p>
            <a:fld id="{69388049-F28F-4B88-90F6-7D96A74BF70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F88F3F-477F-4DCF-9079-4BB55C546A1D}" type="datetime1">
              <a:rPr lang="en-US" smtClean="0">
                <a:solidFill>
                  <a:prstClr val="black">
                    <a:tint val="75000"/>
                  </a:prstClr>
                </a:solidFill>
              </a:rPr>
              <a:pPr/>
              <a:t>11/8/2018</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88049-F28F-4B88-90F6-7D96A74BF7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4312716"/>
      </p:ext>
    </p:extLst>
  </p:cSld>
  <p:clrMap bg1="lt1" tx1="dk1" bg2="lt2" tx2="dk2" accent1="accent1" accent2="accent2" accent3="accent3" accent4="accent4" accent5="accent5" accent6="accent6" hlink="hlink" folHlink="folHlink"/>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solidFill>
              </a:defRPr>
            </a:lvl1pPr>
          </a:lstStyle>
          <a:p>
            <a:fld id="{773713EA-B93C-4E56-8ABA-15A523386CFF}" type="slidenum">
              <a:rPr lang="en-US" smtClean="0"/>
              <a:pPr/>
              <a:t>‹#›</a:t>
            </a:fld>
            <a:endParaRPr lang="en-US" dirty="0"/>
          </a:p>
        </p:txBody>
      </p:sp>
    </p:spTree>
    <p:extLst>
      <p:ext uri="{BB962C8B-B14F-4D97-AF65-F5344CB8AC3E}">
        <p14:creationId xmlns:p14="http://schemas.microsoft.com/office/powerpoint/2010/main" val="419593996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4"/>
          <p:cNvSpPr>
            <a:spLocks noGrp="1" noChangeArrowheads="1"/>
          </p:cNvSpPr>
          <p:nvPr>
            <p:ph type="body" idx="1"/>
          </p:nvPr>
        </p:nvSpPr>
        <p:spPr bwMode="auto">
          <a:xfrm>
            <a:off x="330200" y="1295400"/>
            <a:ext cx="8482013" cy="4949825"/>
          </a:xfrm>
          <a:prstGeom prst="rect">
            <a:avLst/>
          </a:prstGeom>
          <a:noFill/>
          <a:ln w="25400">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15714" name="Line 2"/>
          <p:cNvSpPr>
            <a:spLocks noChangeShapeType="1"/>
          </p:cNvSpPr>
          <p:nvPr/>
        </p:nvSpPr>
        <p:spPr bwMode="auto">
          <a:xfrm>
            <a:off x="379413" y="1231900"/>
            <a:ext cx="8385175" cy="0"/>
          </a:xfrm>
          <a:prstGeom prst="line">
            <a:avLst/>
          </a:prstGeom>
          <a:noFill/>
          <a:ln w="57150">
            <a:solidFill>
              <a:srgbClr val="000066"/>
            </a:solidFill>
            <a:round/>
            <a:headEnd/>
            <a:tailEnd/>
          </a:ln>
          <a:effectLst/>
        </p:spPr>
        <p:txBody>
          <a:bodyPr wrap="none" anchor="ctr"/>
          <a:lstStyle/>
          <a:p>
            <a:pPr algn="ctr">
              <a:defRPr/>
            </a:pPr>
            <a:endParaRPr lang="en-US" dirty="0">
              <a:solidFill>
                <a:srgbClr val="003399"/>
              </a:solidFill>
              <a:cs typeface="Arial" charset="0"/>
            </a:endParaRPr>
          </a:p>
        </p:txBody>
      </p:sp>
      <p:sp>
        <p:nvSpPr>
          <p:cNvPr id="115715" name="Line 3"/>
          <p:cNvSpPr>
            <a:spLocks noChangeShapeType="1"/>
          </p:cNvSpPr>
          <p:nvPr/>
        </p:nvSpPr>
        <p:spPr bwMode="auto">
          <a:xfrm>
            <a:off x="382588" y="6292850"/>
            <a:ext cx="8382000" cy="0"/>
          </a:xfrm>
          <a:prstGeom prst="line">
            <a:avLst/>
          </a:prstGeom>
          <a:noFill/>
          <a:ln w="57150">
            <a:solidFill>
              <a:srgbClr val="000066"/>
            </a:solidFill>
            <a:round/>
            <a:headEnd/>
            <a:tailEnd/>
          </a:ln>
          <a:effectLst/>
        </p:spPr>
        <p:txBody>
          <a:bodyPr wrap="none" anchor="ctr"/>
          <a:lstStyle/>
          <a:p>
            <a:pPr algn="ctr">
              <a:defRPr/>
            </a:pPr>
            <a:endParaRPr lang="en-US" dirty="0">
              <a:solidFill>
                <a:srgbClr val="003399"/>
              </a:solidFill>
              <a:cs typeface="Arial" charset="0"/>
            </a:endParaRPr>
          </a:p>
        </p:txBody>
      </p:sp>
      <p:sp>
        <p:nvSpPr>
          <p:cNvPr id="7174" name="Rectangle 5"/>
          <p:cNvSpPr>
            <a:spLocks noGrp="1" noChangeArrowheads="1"/>
          </p:cNvSpPr>
          <p:nvPr>
            <p:ph type="title"/>
          </p:nvPr>
        </p:nvSpPr>
        <p:spPr bwMode="auto">
          <a:xfrm>
            <a:off x="1241425" y="25400"/>
            <a:ext cx="66405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9" name="Picture 8" descr="JBCHSEmblem.jpg"/>
          <p:cNvPicPr>
            <a:picLocks noChangeAspect="1"/>
          </p:cNvPicPr>
          <p:nvPr/>
        </p:nvPicPr>
        <p:blipFill>
          <a:blip r:embed="rId3" cstate="print">
            <a:clrChange>
              <a:clrFrom>
                <a:srgbClr val="FFFFFD"/>
              </a:clrFrom>
              <a:clrTo>
                <a:srgbClr val="FFFFFD">
                  <a:alpha val="0"/>
                </a:srgbClr>
              </a:clrTo>
            </a:clrChange>
          </a:blip>
          <a:stretch>
            <a:fillRect/>
          </a:stretch>
        </p:blipFill>
        <p:spPr>
          <a:xfrm>
            <a:off x="7912100" y="12700"/>
            <a:ext cx="1143000" cy="1143000"/>
          </a:xfrm>
          <a:prstGeom prst="rect">
            <a:avLst/>
          </a:prstGeom>
          <a:ln>
            <a:noFill/>
          </a:ln>
          <a:effectLst>
            <a:outerShdw blurRad="292100" dist="139700" dir="2700000" algn="tl" rotWithShape="0">
              <a:srgbClr val="333333">
                <a:alpha val="65000"/>
              </a:srgbClr>
            </a:outerShdw>
          </a:effectLst>
        </p:spPr>
      </p:pic>
      <p:pic>
        <p:nvPicPr>
          <p:cNvPr id="10" name="Picture 10" descr="http://ecx.images-amazon.com/images/I/311ukqhVLiL.jpg"/>
          <p:cNvPicPr>
            <a:picLocks noChangeAspect="1" noChangeArrowheads="1"/>
          </p:cNvPicPr>
          <p:nvPr/>
        </p:nvPicPr>
        <p:blipFill>
          <a:blip r:embed="rId4" cstate="print"/>
          <a:srcRect/>
          <a:stretch>
            <a:fillRect/>
          </a:stretch>
        </p:blipFill>
        <p:spPr bwMode="auto">
          <a:xfrm>
            <a:off x="-3175" y="14288"/>
            <a:ext cx="1295400" cy="1165225"/>
          </a:xfrm>
          <a:prstGeom prst="rect">
            <a:avLst/>
          </a:prstGeom>
          <a:noFill/>
          <a:ln w="9525">
            <a:noFill/>
            <a:miter lim="800000"/>
            <a:headEnd/>
            <a:tailEnd/>
          </a:ln>
        </p:spPr>
      </p:pic>
      <p:sp>
        <p:nvSpPr>
          <p:cNvPr id="8"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2"/>
                </a:solidFill>
              </a:defRPr>
            </a:lvl1pPr>
          </a:lstStyle>
          <a:p>
            <a:fld id="{69388049-F28F-4B88-90F6-7D96A74BF701}" type="slidenum">
              <a:rPr lang="en-US" smtClean="0"/>
              <a:pPr/>
              <a:t>‹#›</a:t>
            </a:fld>
            <a:endParaRPr lang="en-US" dirty="0"/>
          </a:p>
        </p:txBody>
      </p:sp>
    </p:spTree>
    <p:extLst>
      <p:ext uri="{BB962C8B-B14F-4D97-AF65-F5344CB8AC3E}">
        <p14:creationId xmlns:p14="http://schemas.microsoft.com/office/powerpoint/2010/main" val="1322909849"/>
      </p:ext>
    </p:extLst>
  </p:cSld>
  <p:clrMap bg1="lt1" tx1="dk1" bg2="lt2" tx2="dk2" accent1="accent1" accent2="accent2" accent3="accent3" accent4="accent4" accent5="accent5" accent6="accent6" hlink="hlink" folHlink="folHlink"/>
  <p:sldLayoutIdLst>
    <p:sldLayoutId id="2147483665" r:id="rId1"/>
  </p:sldLayoutIdLst>
  <p:transition/>
  <p:hf hdr="0" ftr="0" dt="0"/>
  <p:txStyles>
    <p:titleStyle>
      <a:lvl1pPr algn="ctr" rtl="0" eaLnBrk="0" fontAlgn="base" hangingPunct="0">
        <a:spcBef>
          <a:spcPct val="0"/>
        </a:spcBef>
        <a:spcAft>
          <a:spcPct val="0"/>
        </a:spcAft>
        <a:defRPr sz="3200" b="1">
          <a:solidFill>
            <a:srgbClr val="000066"/>
          </a:solidFill>
          <a:latin typeface="+mj-lt"/>
          <a:ea typeface="+mj-ea"/>
          <a:cs typeface="+mj-cs"/>
        </a:defRPr>
      </a:lvl1pPr>
      <a:lvl2pPr algn="ctr" rtl="0" eaLnBrk="0" fontAlgn="base" hangingPunct="0">
        <a:spcBef>
          <a:spcPct val="0"/>
        </a:spcBef>
        <a:spcAft>
          <a:spcPct val="0"/>
        </a:spcAft>
        <a:defRPr sz="3200" b="1">
          <a:solidFill>
            <a:srgbClr val="000066"/>
          </a:solidFill>
          <a:latin typeface="Arial" pitchFamily="34" charset="0"/>
        </a:defRPr>
      </a:lvl2pPr>
      <a:lvl3pPr algn="ctr" rtl="0" eaLnBrk="0" fontAlgn="base" hangingPunct="0">
        <a:spcBef>
          <a:spcPct val="0"/>
        </a:spcBef>
        <a:spcAft>
          <a:spcPct val="0"/>
        </a:spcAft>
        <a:defRPr sz="3200" b="1">
          <a:solidFill>
            <a:srgbClr val="000066"/>
          </a:solidFill>
          <a:latin typeface="Arial" pitchFamily="34" charset="0"/>
        </a:defRPr>
      </a:lvl3pPr>
      <a:lvl4pPr algn="ctr" rtl="0" eaLnBrk="0" fontAlgn="base" hangingPunct="0">
        <a:spcBef>
          <a:spcPct val="0"/>
        </a:spcBef>
        <a:spcAft>
          <a:spcPct val="0"/>
        </a:spcAft>
        <a:defRPr sz="3200" b="1">
          <a:solidFill>
            <a:srgbClr val="000066"/>
          </a:solidFill>
          <a:latin typeface="Arial" pitchFamily="34" charset="0"/>
        </a:defRPr>
      </a:lvl4pPr>
      <a:lvl5pPr algn="ctr" rtl="0" eaLnBrk="0" fontAlgn="base" hangingPunct="0">
        <a:spcBef>
          <a:spcPct val="0"/>
        </a:spcBef>
        <a:spcAft>
          <a:spcPct val="0"/>
        </a:spcAft>
        <a:defRPr sz="3200" b="1">
          <a:solidFill>
            <a:srgbClr val="000066"/>
          </a:solidFill>
          <a:latin typeface="Arial" pitchFamily="34" charset="0"/>
        </a:defRPr>
      </a:lvl5pPr>
      <a:lvl6pPr marL="457200" algn="ctr" rtl="0" fontAlgn="base">
        <a:spcBef>
          <a:spcPct val="0"/>
        </a:spcBef>
        <a:spcAft>
          <a:spcPct val="0"/>
        </a:spcAft>
        <a:defRPr sz="3200" b="1">
          <a:solidFill>
            <a:srgbClr val="000066"/>
          </a:solidFill>
          <a:latin typeface="Arial" pitchFamily="34" charset="0"/>
        </a:defRPr>
      </a:lvl6pPr>
      <a:lvl7pPr marL="914400" algn="ctr" rtl="0" fontAlgn="base">
        <a:spcBef>
          <a:spcPct val="0"/>
        </a:spcBef>
        <a:spcAft>
          <a:spcPct val="0"/>
        </a:spcAft>
        <a:defRPr sz="3200" b="1">
          <a:solidFill>
            <a:srgbClr val="000066"/>
          </a:solidFill>
          <a:latin typeface="Arial" pitchFamily="34" charset="0"/>
        </a:defRPr>
      </a:lvl7pPr>
      <a:lvl8pPr marL="1371600" algn="ctr" rtl="0" fontAlgn="base">
        <a:spcBef>
          <a:spcPct val="0"/>
        </a:spcBef>
        <a:spcAft>
          <a:spcPct val="0"/>
        </a:spcAft>
        <a:defRPr sz="3200" b="1">
          <a:solidFill>
            <a:srgbClr val="000066"/>
          </a:solidFill>
          <a:latin typeface="Arial" pitchFamily="34" charset="0"/>
        </a:defRPr>
      </a:lvl8pPr>
      <a:lvl9pPr marL="1828800" algn="ctr" rtl="0" fontAlgn="base">
        <a:spcBef>
          <a:spcPct val="0"/>
        </a:spcBef>
        <a:spcAft>
          <a:spcPct val="0"/>
        </a:spcAft>
        <a:defRPr sz="3200" b="1">
          <a:solidFill>
            <a:srgbClr val="000066"/>
          </a:solidFill>
          <a:latin typeface="Arial" pitchFamily="34" charset="0"/>
        </a:defRPr>
      </a:lvl9pPr>
    </p:titleStyle>
    <p:bodyStyle>
      <a:lvl1pPr marL="285750" indent="-285750" algn="l" rtl="0" eaLnBrk="0" fontAlgn="base" hangingPunct="0">
        <a:spcBef>
          <a:spcPct val="20000"/>
        </a:spcBef>
        <a:spcAft>
          <a:spcPct val="0"/>
        </a:spcAft>
        <a:buClr>
          <a:srgbClr val="000066"/>
        </a:buClr>
        <a:buSzPct val="80000"/>
        <a:buFont typeface="Wingdings" pitchFamily="2" charset="2"/>
        <a:buChar char="n"/>
        <a:defRPr sz="2400" b="1">
          <a:solidFill>
            <a:srgbClr val="000066"/>
          </a:solidFill>
          <a:latin typeface="+mn-lt"/>
          <a:ea typeface="+mn-ea"/>
          <a:cs typeface="+mn-cs"/>
        </a:defRPr>
      </a:lvl1pPr>
      <a:lvl2pPr marL="688975" indent="-282575" algn="l" rtl="0" eaLnBrk="0" fontAlgn="base" hangingPunct="0">
        <a:spcBef>
          <a:spcPct val="20000"/>
        </a:spcBef>
        <a:spcAft>
          <a:spcPct val="0"/>
        </a:spcAft>
        <a:buClr>
          <a:srgbClr val="000066"/>
        </a:buClr>
        <a:buSzPct val="135000"/>
        <a:buChar char="•"/>
        <a:defRPr sz="2200" b="1">
          <a:solidFill>
            <a:srgbClr val="000066"/>
          </a:solidFill>
          <a:latin typeface="+mn-lt"/>
        </a:defRPr>
      </a:lvl2pPr>
      <a:lvl3pPr marL="1027113" indent="-223838" algn="l" rtl="0" eaLnBrk="0" fontAlgn="base" hangingPunct="0">
        <a:spcBef>
          <a:spcPct val="20000"/>
        </a:spcBef>
        <a:spcAft>
          <a:spcPct val="0"/>
        </a:spcAft>
        <a:buClr>
          <a:srgbClr val="000066"/>
        </a:buClr>
        <a:buSzPct val="85000"/>
        <a:buFont typeface="Wingdings" pitchFamily="2" charset="2"/>
        <a:buChar char="w"/>
        <a:defRPr sz="2000" b="1">
          <a:solidFill>
            <a:srgbClr val="000066"/>
          </a:solidFill>
          <a:latin typeface="+mn-lt"/>
        </a:defRPr>
      </a:lvl3pPr>
      <a:lvl4pPr marL="1371600" indent="-228600" algn="l" rtl="0" eaLnBrk="0" fontAlgn="base" hangingPunct="0">
        <a:spcBef>
          <a:spcPct val="20000"/>
        </a:spcBef>
        <a:spcAft>
          <a:spcPct val="0"/>
        </a:spcAft>
        <a:buClr>
          <a:srgbClr val="003399"/>
        </a:buClr>
        <a:buSzPct val="80000"/>
        <a:buFont typeface="Wingdings" pitchFamily="2" charset="2"/>
        <a:buChar char="n"/>
        <a:defRPr b="1">
          <a:solidFill>
            <a:srgbClr val="000066"/>
          </a:solidFill>
          <a:latin typeface="+mn-lt"/>
        </a:defRPr>
      </a:lvl4pPr>
      <a:lvl5pPr marL="1714500" indent="-228600" algn="l" rtl="0" eaLnBrk="0" fontAlgn="base" hangingPunct="0">
        <a:spcBef>
          <a:spcPct val="20000"/>
        </a:spcBef>
        <a:spcAft>
          <a:spcPct val="0"/>
        </a:spcAft>
        <a:buClr>
          <a:srgbClr val="003399"/>
        </a:buClr>
        <a:buSzPct val="80000"/>
        <a:buFont typeface="Wingdings" pitchFamily="2" charset="2"/>
        <a:buChar char="n"/>
        <a:defRPr sz="1600" b="1">
          <a:solidFill>
            <a:srgbClr val="000066"/>
          </a:solidFill>
          <a:latin typeface="+mn-lt"/>
        </a:defRPr>
      </a:lvl5pPr>
      <a:lvl6pPr marL="2171700" indent="-228600" algn="l" rtl="0" fontAlgn="base">
        <a:spcBef>
          <a:spcPct val="20000"/>
        </a:spcBef>
        <a:spcAft>
          <a:spcPct val="0"/>
        </a:spcAft>
        <a:buClr>
          <a:srgbClr val="003399"/>
        </a:buClr>
        <a:buSzPct val="80000"/>
        <a:buFont typeface="Wingdings" pitchFamily="2" charset="2"/>
        <a:buChar char="n"/>
        <a:defRPr sz="1600" b="1">
          <a:solidFill>
            <a:srgbClr val="000066"/>
          </a:solidFill>
          <a:latin typeface="+mn-lt"/>
        </a:defRPr>
      </a:lvl6pPr>
      <a:lvl7pPr marL="2628900" indent="-228600" algn="l" rtl="0" fontAlgn="base">
        <a:spcBef>
          <a:spcPct val="20000"/>
        </a:spcBef>
        <a:spcAft>
          <a:spcPct val="0"/>
        </a:spcAft>
        <a:buClr>
          <a:srgbClr val="003399"/>
        </a:buClr>
        <a:buSzPct val="80000"/>
        <a:buFont typeface="Wingdings" pitchFamily="2" charset="2"/>
        <a:buChar char="n"/>
        <a:defRPr sz="1600" b="1">
          <a:solidFill>
            <a:srgbClr val="000066"/>
          </a:solidFill>
          <a:latin typeface="+mn-lt"/>
        </a:defRPr>
      </a:lvl7pPr>
      <a:lvl8pPr marL="3086100" indent="-228600" algn="l" rtl="0" fontAlgn="base">
        <a:spcBef>
          <a:spcPct val="20000"/>
        </a:spcBef>
        <a:spcAft>
          <a:spcPct val="0"/>
        </a:spcAft>
        <a:buClr>
          <a:srgbClr val="003399"/>
        </a:buClr>
        <a:buSzPct val="80000"/>
        <a:buFont typeface="Wingdings" pitchFamily="2" charset="2"/>
        <a:buChar char="n"/>
        <a:defRPr sz="1600" b="1">
          <a:solidFill>
            <a:srgbClr val="000066"/>
          </a:solidFill>
          <a:latin typeface="+mn-lt"/>
        </a:defRPr>
      </a:lvl8pPr>
      <a:lvl9pPr marL="3543300" indent="-228600" algn="l" rtl="0" fontAlgn="base">
        <a:spcBef>
          <a:spcPct val="20000"/>
        </a:spcBef>
        <a:spcAft>
          <a:spcPct val="0"/>
        </a:spcAft>
        <a:buClr>
          <a:srgbClr val="003399"/>
        </a:buClr>
        <a:buSzPct val="80000"/>
        <a:buFont typeface="Wingdings" pitchFamily="2" charset="2"/>
        <a:buChar char="n"/>
        <a:defRPr sz="1600" b="1">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AMC-color-corrected-cent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40663" y="149225"/>
            <a:ext cx="903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chrmblue_st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9888" y="142875"/>
            <a:ext cx="96361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4"/>
          <p:cNvSpPr>
            <a:spLocks noChangeShapeType="1"/>
          </p:cNvSpPr>
          <p:nvPr/>
        </p:nvSpPr>
        <p:spPr bwMode="auto">
          <a:xfrm>
            <a:off x="379413" y="1231900"/>
            <a:ext cx="8385175" cy="0"/>
          </a:xfrm>
          <a:prstGeom prst="line">
            <a:avLst/>
          </a:prstGeom>
          <a:noFill/>
          <a:ln w="57150">
            <a:solidFill>
              <a:srgbClr val="000066"/>
            </a:solidFill>
            <a:round/>
            <a:headEnd/>
            <a:tailEnd/>
          </a:ln>
          <a:extLst>
            <a:ext uri="{909E8E84-426E-40DD-AFC4-6F175D3DCCD1}">
              <a14:hiddenFill xmlns:a14="http://schemas.microsoft.com/office/drawing/2010/main">
                <a:noFill/>
              </a14:hiddenFill>
            </a:ext>
          </a:extLst>
        </p:spPr>
        <p:txBody>
          <a:bodyPr wrap="none" lIns="91354" tIns="45678" rIns="91354" bIns="45678" anchor="ctr"/>
          <a:lstStyle/>
          <a:p>
            <a:pPr fontAlgn="base">
              <a:spcBef>
                <a:spcPct val="0"/>
              </a:spcBef>
              <a:spcAft>
                <a:spcPct val="0"/>
              </a:spcAft>
            </a:pPr>
            <a:endParaRPr lang="en-US" sz="2000">
              <a:solidFill>
                <a:prstClr val="black"/>
              </a:solidFill>
              <a:cs typeface="Arial" charset="0"/>
            </a:endParaRPr>
          </a:p>
        </p:txBody>
      </p:sp>
      <p:sp>
        <p:nvSpPr>
          <p:cNvPr id="5125" name="Text Box 5"/>
          <p:cNvSpPr txBox="1">
            <a:spLocks noChangeArrowheads="1"/>
          </p:cNvSpPr>
          <p:nvPr/>
        </p:nvSpPr>
        <p:spPr bwMode="auto">
          <a:xfrm>
            <a:off x="8510588" y="6534150"/>
            <a:ext cx="633412" cy="307975"/>
          </a:xfrm>
          <a:prstGeom prst="rect">
            <a:avLst/>
          </a:prstGeom>
          <a:noFill/>
          <a:ln>
            <a:noFill/>
          </a:ln>
          <a:extLst/>
        </p:spPr>
        <p:txBody>
          <a:bodyPr lIns="91354" tIns="45678" rIns="91354" bIns="45678">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base">
              <a:spcBef>
                <a:spcPct val="50000"/>
              </a:spcBef>
              <a:spcAft>
                <a:spcPct val="0"/>
              </a:spcAft>
              <a:defRPr/>
            </a:pPr>
            <a:fld id="{8C838D7C-A492-4EC5-91E1-3B3C18B78827}" type="slidenum">
              <a:rPr lang="en-US" sz="1400" b="1" i="1" smtClean="0">
                <a:solidFill>
                  <a:srgbClr val="000066"/>
                </a:solidFill>
                <a:cs typeface="Arial" charset="0"/>
              </a:rPr>
              <a:pPr algn="ctr" fontAlgn="base">
                <a:spcBef>
                  <a:spcPct val="50000"/>
                </a:spcBef>
                <a:spcAft>
                  <a:spcPct val="0"/>
                </a:spcAft>
                <a:defRPr/>
              </a:pPr>
              <a:t>‹#›</a:t>
            </a:fld>
            <a:endParaRPr lang="en-US" sz="1400" b="1" i="1" dirty="0">
              <a:solidFill>
                <a:srgbClr val="000066"/>
              </a:solidFill>
              <a:cs typeface="Arial" charset="0"/>
            </a:endParaRPr>
          </a:p>
        </p:txBody>
      </p:sp>
      <p:sp>
        <p:nvSpPr>
          <p:cNvPr id="5126" name="Line 6"/>
          <p:cNvSpPr>
            <a:spLocks noChangeShapeType="1"/>
          </p:cNvSpPr>
          <p:nvPr/>
        </p:nvSpPr>
        <p:spPr bwMode="auto">
          <a:xfrm>
            <a:off x="382588" y="6292850"/>
            <a:ext cx="8382000" cy="0"/>
          </a:xfrm>
          <a:prstGeom prst="line">
            <a:avLst/>
          </a:prstGeom>
          <a:noFill/>
          <a:ln w="57150">
            <a:solidFill>
              <a:srgbClr val="000066"/>
            </a:solidFill>
            <a:round/>
            <a:headEnd/>
            <a:tailEnd/>
          </a:ln>
          <a:extLst>
            <a:ext uri="{909E8E84-426E-40DD-AFC4-6F175D3DCCD1}">
              <a14:hiddenFill xmlns:a14="http://schemas.microsoft.com/office/drawing/2010/main">
                <a:noFill/>
              </a14:hiddenFill>
            </a:ext>
          </a:extLst>
        </p:spPr>
        <p:txBody>
          <a:bodyPr wrap="none" lIns="91354" tIns="45678" rIns="91354" bIns="45678" anchor="ctr"/>
          <a:lstStyle/>
          <a:p>
            <a:pPr fontAlgn="base">
              <a:spcBef>
                <a:spcPct val="0"/>
              </a:spcBef>
              <a:spcAft>
                <a:spcPct val="0"/>
              </a:spcAft>
            </a:pPr>
            <a:endParaRPr lang="en-US" sz="2000">
              <a:solidFill>
                <a:prstClr val="black"/>
              </a:solidFill>
              <a:cs typeface="Arial" charset="0"/>
            </a:endParaRPr>
          </a:p>
        </p:txBody>
      </p:sp>
      <p:sp>
        <p:nvSpPr>
          <p:cNvPr id="5127" name="Rectangle 7"/>
          <p:cNvSpPr>
            <a:spLocks noGrp="1" noChangeArrowheads="1"/>
          </p:cNvSpPr>
          <p:nvPr>
            <p:ph type="body" idx="1"/>
          </p:nvPr>
        </p:nvSpPr>
        <p:spPr bwMode="auto">
          <a:xfrm>
            <a:off x="391659" y="1343025"/>
            <a:ext cx="8482013"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5128" name="Rectangle 8"/>
          <p:cNvSpPr>
            <a:spLocks noGrp="1" noChangeArrowheads="1"/>
          </p:cNvSpPr>
          <p:nvPr>
            <p:ph type="title"/>
          </p:nvPr>
        </p:nvSpPr>
        <p:spPr bwMode="auto">
          <a:xfrm>
            <a:off x="1241425" y="25400"/>
            <a:ext cx="66405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0" name="Text Box 9"/>
          <p:cNvSpPr txBox="1">
            <a:spLocks noChangeArrowheads="1"/>
          </p:cNvSpPr>
          <p:nvPr/>
        </p:nvSpPr>
        <p:spPr bwMode="auto">
          <a:xfrm>
            <a:off x="620713" y="6403975"/>
            <a:ext cx="7913687" cy="366713"/>
          </a:xfrm>
          <a:prstGeom prst="rect">
            <a:avLst/>
          </a:prstGeom>
          <a:noFill/>
          <a:ln>
            <a:noFill/>
          </a:ln>
          <a:extLst/>
        </p:spPr>
        <p:txBody>
          <a:bodyPr lIns="91354" tIns="45678" rIns="91354" bIns="45678">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fontAlgn="base">
              <a:spcBef>
                <a:spcPct val="50000"/>
              </a:spcBef>
              <a:spcAft>
                <a:spcPct val="0"/>
              </a:spcAft>
              <a:defRPr/>
            </a:pPr>
            <a:r>
              <a:rPr lang="en-US" sz="1800" b="1" i="1" dirty="0">
                <a:solidFill>
                  <a:srgbClr val="000066"/>
                </a:solidFill>
                <a:latin typeface="Century Schoolbook" pitchFamily="18" charset="0"/>
                <a:cs typeface="Arial" charset="0"/>
              </a:rPr>
              <a:t>We answer the Call of Others… So They May Prevail</a:t>
            </a:r>
          </a:p>
        </p:txBody>
      </p:sp>
      <p:sp>
        <p:nvSpPr>
          <p:cNvPr id="11"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solidFill>
              </a:defRPr>
            </a:lvl1pPr>
          </a:lstStyle>
          <a:p>
            <a:fld id="{69388049-F28F-4B88-90F6-7D96A74BF701}" type="slidenum">
              <a:rPr lang="en-US" smtClean="0"/>
              <a:pPr/>
              <a:t>‹#›</a:t>
            </a:fld>
            <a:endParaRPr lang="en-US" dirty="0"/>
          </a:p>
        </p:txBody>
      </p:sp>
    </p:spTree>
    <p:extLst>
      <p:ext uri="{BB962C8B-B14F-4D97-AF65-F5344CB8AC3E}">
        <p14:creationId xmlns:p14="http://schemas.microsoft.com/office/powerpoint/2010/main" val="256472594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ransition/>
  <p:hf hdr="0" ftr="0" dt="0"/>
  <p:txStyles>
    <p:titleStyle>
      <a:lvl1pPr algn="ctr" rtl="0" eaLnBrk="0" fontAlgn="base" hangingPunct="0">
        <a:spcBef>
          <a:spcPct val="0"/>
        </a:spcBef>
        <a:spcAft>
          <a:spcPct val="0"/>
        </a:spcAft>
        <a:defRPr sz="3200" b="1">
          <a:solidFill>
            <a:srgbClr val="000066"/>
          </a:solidFill>
          <a:latin typeface="+mj-lt"/>
          <a:ea typeface="+mj-ea"/>
          <a:cs typeface="+mj-cs"/>
        </a:defRPr>
      </a:lvl1pPr>
      <a:lvl2pPr algn="ctr" rtl="0" eaLnBrk="0" fontAlgn="base" hangingPunct="0">
        <a:spcBef>
          <a:spcPct val="0"/>
        </a:spcBef>
        <a:spcAft>
          <a:spcPct val="0"/>
        </a:spcAft>
        <a:defRPr sz="3200" b="1">
          <a:solidFill>
            <a:srgbClr val="000066"/>
          </a:solidFill>
          <a:latin typeface="Arial" charset="0"/>
        </a:defRPr>
      </a:lvl2pPr>
      <a:lvl3pPr algn="ctr" rtl="0" eaLnBrk="0" fontAlgn="base" hangingPunct="0">
        <a:spcBef>
          <a:spcPct val="0"/>
        </a:spcBef>
        <a:spcAft>
          <a:spcPct val="0"/>
        </a:spcAft>
        <a:defRPr sz="3200" b="1">
          <a:solidFill>
            <a:srgbClr val="000066"/>
          </a:solidFill>
          <a:latin typeface="Arial" charset="0"/>
        </a:defRPr>
      </a:lvl3pPr>
      <a:lvl4pPr algn="ctr" rtl="0" eaLnBrk="0" fontAlgn="base" hangingPunct="0">
        <a:spcBef>
          <a:spcPct val="0"/>
        </a:spcBef>
        <a:spcAft>
          <a:spcPct val="0"/>
        </a:spcAft>
        <a:defRPr sz="3200" b="1">
          <a:solidFill>
            <a:srgbClr val="000066"/>
          </a:solidFill>
          <a:latin typeface="Arial" charset="0"/>
        </a:defRPr>
      </a:lvl4pPr>
      <a:lvl5pPr algn="ctr" rtl="0" eaLnBrk="0" fontAlgn="base" hangingPunct="0">
        <a:spcBef>
          <a:spcPct val="0"/>
        </a:spcBef>
        <a:spcAft>
          <a:spcPct val="0"/>
        </a:spcAft>
        <a:defRPr sz="3200" b="1">
          <a:solidFill>
            <a:srgbClr val="000066"/>
          </a:solidFill>
          <a:latin typeface="Arial" charset="0"/>
        </a:defRPr>
      </a:lvl5pPr>
      <a:lvl6pPr marL="456774" algn="ctr" rtl="0" fontAlgn="base">
        <a:spcBef>
          <a:spcPct val="0"/>
        </a:spcBef>
        <a:spcAft>
          <a:spcPct val="0"/>
        </a:spcAft>
        <a:defRPr sz="3200" b="1">
          <a:solidFill>
            <a:srgbClr val="000066"/>
          </a:solidFill>
          <a:latin typeface="Arial" charset="0"/>
        </a:defRPr>
      </a:lvl6pPr>
      <a:lvl7pPr marL="913544" algn="ctr" rtl="0" fontAlgn="base">
        <a:spcBef>
          <a:spcPct val="0"/>
        </a:spcBef>
        <a:spcAft>
          <a:spcPct val="0"/>
        </a:spcAft>
        <a:defRPr sz="3200" b="1">
          <a:solidFill>
            <a:srgbClr val="000066"/>
          </a:solidFill>
          <a:latin typeface="Arial" charset="0"/>
        </a:defRPr>
      </a:lvl7pPr>
      <a:lvl8pPr marL="1370319" algn="ctr" rtl="0" fontAlgn="base">
        <a:spcBef>
          <a:spcPct val="0"/>
        </a:spcBef>
        <a:spcAft>
          <a:spcPct val="0"/>
        </a:spcAft>
        <a:defRPr sz="3200" b="1">
          <a:solidFill>
            <a:srgbClr val="000066"/>
          </a:solidFill>
          <a:latin typeface="Arial" charset="0"/>
        </a:defRPr>
      </a:lvl8pPr>
      <a:lvl9pPr marL="1827089" algn="ctr" rtl="0" fontAlgn="base">
        <a:spcBef>
          <a:spcPct val="0"/>
        </a:spcBef>
        <a:spcAft>
          <a:spcPct val="0"/>
        </a:spcAft>
        <a:defRPr sz="3200" b="1">
          <a:solidFill>
            <a:srgbClr val="000066"/>
          </a:solidFill>
          <a:latin typeface="Arial" charset="0"/>
        </a:defRPr>
      </a:lvl9pPr>
    </p:titleStyle>
    <p:bodyStyle>
      <a:lvl1pPr marL="282575" indent="-282575" algn="l" rtl="0" eaLnBrk="0" fontAlgn="base" hangingPunct="0">
        <a:spcBef>
          <a:spcPct val="20000"/>
        </a:spcBef>
        <a:spcAft>
          <a:spcPct val="0"/>
        </a:spcAft>
        <a:buClr>
          <a:srgbClr val="000066"/>
        </a:buClr>
        <a:buSzPct val="80000"/>
        <a:buFont typeface="Wingdings" pitchFamily="2" charset="2"/>
        <a:buChar char="n"/>
        <a:defRPr sz="2400" b="1">
          <a:solidFill>
            <a:srgbClr val="000066"/>
          </a:solidFill>
          <a:latin typeface="+mn-lt"/>
          <a:ea typeface="+mn-ea"/>
          <a:cs typeface="+mn-cs"/>
        </a:defRPr>
      </a:lvl1pPr>
      <a:lvl2pPr marL="685800" indent="-279400" algn="l" rtl="0" eaLnBrk="0" fontAlgn="base" hangingPunct="0">
        <a:spcBef>
          <a:spcPct val="20000"/>
        </a:spcBef>
        <a:spcAft>
          <a:spcPct val="0"/>
        </a:spcAft>
        <a:buClr>
          <a:srgbClr val="000066"/>
        </a:buClr>
        <a:buSzPct val="135000"/>
        <a:buChar char="•"/>
        <a:defRPr sz="2200" b="1">
          <a:solidFill>
            <a:srgbClr val="000066"/>
          </a:solidFill>
          <a:latin typeface="+mn-lt"/>
        </a:defRPr>
      </a:lvl2pPr>
      <a:lvl3pPr marL="1023938" indent="-220663" algn="l" rtl="0" eaLnBrk="0" fontAlgn="base" hangingPunct="0">
        <a:spcBef>
          <a:spcPct val="20000"/>
        </a:spcBef>
        <a:spcAft>
          <a:spcPct val="0"/>
        </a:spcAft>
        <a:buClr>
          <a:srgbClr val="000066"/>
        </a:buClr>
        <a:buSzPct val="85000"/>
        <a:buFont typeface="Wingdings" pitchFamily="2" charset="2"/>
        <a:buChar char="w"/>
        <a:defRPr sz="2000" b="1">
          <a:solidFill>
            <a:srgbClr val="000066"/>
          </a:solidFill>
          <a:latin typeface="+mn-lt"/>
        </a:defRPr>
      </a:lvl3pPr>
      <a:lvl4pPr marL="1368425" indent="-225425" algn="l" rtl="0" eaLnBrk="0" fontAlgn="base" hangingPunct="0">
        <a:spcBef>
          <a:spcPct val="20000"/>
        </a:spcBef>
        <a:spcAft>
          <a:spcPct val="0"/>
        </a:spcAft>
        <a:buClr>
          <a:srgbClr val="003399"/>
        </a:buClr>
        <a:buSzPct val="80000"/>
        <a:buFont typeface="Wingdings" pitchFamily="2" charset="2"/>
        <a:buChar char="n"/>
        <a:defRPr sz="2000" b="1">
          <a:solidFill>
            <a:srgbClr val="000066"/>
          </a:solidFill>
          <a:latin typeface="+mn-lt"/>
        </a:defRPr>
      </a:lvl4pPr>
      <a:lvl5pPr marL="1711325" indent="-225425" algn="l" rtl="0" eaLnBrk="0" fontAlgn="base" hangingPunct="0">
        <a:spcBef>
          <a:spcPct val="20000"/>
        </a:spcBef>
        <a:spcAft>
          <a:spcPct val="0"/>
        </a:spcAft>
        <a:buClr>
          <a:srgbClr val="003399"/>
        </a:buClr>
        <a:buSzPct val="80000"/>
        <a:buFont typeface="Wingdings" pitchFamily="2" charset="2"/>
        <a:buChar char="n"/>
        <a:defRPr sz="1600" b="1">
          <a:solidFill>
            <a:srgbClr val="000066"/>
          </a:solidFill>
          <a:latin typeface="+mn-lt"/>
        </a:defRPr>
      </a:lvl5pPr>
      <a:lvl6pPr marL="2169668" indent="-228387" algn="l" rtl="0" fontAlgn="base">
        <a:spcBef>
          <a:spcPct val="20000"/>
        </a:spcBef>
        <a:spcAft>
          <a:spcPct val="0"/>
        </a:spcAft>
        <a:buClr>
          <a:srgbClr val="003399"/>
        </a:buClr>
        <a:buSzPct val="80000"/>
        <a:buFont typeface="Wingdings" pitchFamily="2" charset="2"/>
        <a:buChar char="n"/>
        <a:defRPr sz="1600" b="1">
          <a:solidFill>
            <a:srgbClr val="000066"/>
          </a:solidFill>
          <a:latin typeface="+mn-lt"/>
        </a:defRPr>
      </a:lvl6pPr>
      <a:lvl7pPr marL="2626442" indent="-228387" algn="l" rtl="0" fontAlgn="base">
        <a:spcBef>
          <a:spcPct val="20000"/>
        </a:spcBef>
        <a:spcAft>
          <a:spcPct val="0"/>
        </a:spcAft>
        <a:buClr>
          <a:srgbClr val="003399"/>
        </a:buClr>
        <a:buSzPct val="80000"/>
        <a:buFont typeface="Wingdings" pitchFamily="2" charset="2"/>
        <a:buChar char="n"/>
        <a:defRPr sz="1600" b="1">
          <a:solidFill>
            <a:srgbClr val="000066"/>
          </a:solidFill>
          <a:latin typeface="+mn-lt"/>
        </a:defRPr>
      </a:lvl7pPr>
      <a:lvl8pPr marL="3083216" indent="-228387" algn="l" rtl="0" fontAlgn="base">
        <a:spcBef>
          <a:spcPct val="20000"/>
        </a:spcBef>
        <a:spcAft>
          <a:spcPct val="0"/>
        </a:spcAft>
        <a:buClr>
          <a:srgbClr val="003399"/>
        </a:buClr>
        <a:buSzPct val="80000"/>
        <a:buFont typeface="Wingdings" pitchFamily="2" charset="2"/>
        <a:buChar char="n"/>
        <a:defRPr sz="1600" b="1">
          <a:solidFill>
            <a:srgbClr val="000066"/>
          </a:solidFill>
          <a:latin typeface="+mn-lt"/>
        </a:defRPr>
      </a:lvl8pPr>
      <a:lvl9pPr marL="3539988" indent="-228387" algn="l" rtl="0" fontAlgn="base">
        <a:spcBef>
          <a:spcPct val="20000"/>
        </a:spcBef>
        <a:spcAft>
          <a:spcPct val="0"/>
        </a:spcAft>
        <a:buClr>
          <a:srgbClr val="003399"/>
        </a:buClr>
        <a:buSzPct val="80000"/>
        <a:buFont typeface="Wingdings" pitchFamily="2" charset="2"/>
        <a:buChar char="n"/>
        <a:defRPr sz="1600" b="1">
          <a:solidFill>
            <a:srgbClr val="000066"/>
          </a:solidFill>
          <a:latin typeface="+mn-lt"/>
        </a:defRPr>
      </a:lvl9pPr>
    </p:bodyStyle>
    <p:otherStyle>
      <a:defPPr>
        <a:defRPr lang="en-US"/>
      </a:defPPr>
      <a:lvl1pPr marL="0" algn="l" defTabSz="913544" rtl="0" eaLnBrk="1" latinLnBrk="0" hangingPunct="1">
        <a:defRPr sz="1800" kern="1200">
          <a:solidFill>
            <a:schemeClr val="tx1"/>
          </a:solidFill>
          <a:latin typeface="+mn-lt"/>
          <a:ea typeface="+mn-ea"/>
          <a:cs typeface="+mn-cs"/>
        </a:defRPr>
      </a:lvl1pPr>
      <a:lvl2pPr marL="456774" algn="l" defTabSz="913544" rtl="0" eaLnBrk="1" latinLnBrk="0" hangingPunct="1">
        <a:defRPr sz="1800" kern="1200">
          <a:solidFill>
            <a:schemeClr val="tx1"/>
          </a:solidFill>
          <a:latin typeface="+mn-lt"/>
          <a:ea typeface="+mn-ea"/>
          <a:cs typeface="+mn-cs"/>
        </a:defRPr>
      </a:lvl2pPr>
      <a:lvl3pPr marL="913544" algn="l" defTabSz="913544" rtl="0" eaLnBrk="1" latinLnBrk="0" hangingPunct="1">
        <a:defRPr sz="1800" kern="1200">
          <a:solidFill>
            <a:schemeClr val="tx1"/>
          </a:solidFill>
          <a:latin typeface="+mn-lt"/>
          <a:ea typeface="+mn-ea"/>
          <a:cs typeface="+mn-cs"/>
        </a:defRPr>
      </a:lvl3pPr>
      <a:lvl4pPr marL="1370319" algn="l" defTabSz="913544" rtl="0" eaLnBrk="1" latinLnBrk="0" hangingPunct="1">
        <a:defRPr sz="1800" kern="1200">
          <a:solidFill>
            <a:schemeClr val="tx1"/>
          </a:solidFill>
          <a:latin typeface="+mn-lt"/>
          <a:ea typeface="+mn-ea"/>
          <a:cs typeface="+mn-cs"/>
        </a:defRPr>
      </a:lvl4pPr>
      <a:lvl5pPr marL="1827089" algn="l" defTabSz="913544" rtl="0" eaLnBrk="1" latinLnBrk="0" hangingPunct="1">
        <a:defRPr sz="1800" kern="1200">
          <a:solidFill>
            <a:schemeClr val="tx1"/>
          </a:solidFill>
          <a:latin typeface="+mn-lt"/>
          <a:ea typeface="+mn-ea"/>
          <a:cs typeface="+mn-cs"/>
        </a:defRPr>
      </a:lvl5pPr>
      <a:lvl6pPr marL="2283864" algn="l" defTabSz="913544" rtl="0" eaLnBrk="1" latinLnBrk="0" hangingPunct="1">
        <a:defRPr sz="1800" kern="1200">
          <a:solidFill>
            <a:schemeClr val="tx1"/>
          </a:solidFill>
          <a:latin typeface="+mn-lt"/>
          <a:ea typeface="+mn-ea"/>
          <a:cs typeface="+mn-cs"/>
        </a:defRPr>
      </a:lvl6pPr>
      <a:lvl7pPr marL="2740634" algn="l" defTabSz="913544" rtl="0" eaLnBrk="1" latinLnBrk="0" hangingPunct="1">
        <a:defRPr sz="1800" kern="1200">
          <a:solidFill>
            <a:schemeClr val="tx1"/>
          </a:solidFill>
          <a:latin typeface="+mn-lt"/>
          <a:ea typeface="+mn-ea"/>
          <a:cs typeface="+mn-cs"/>
        </a:defRPr>
      </a:lvl7pPr>
      <a:lvl8pPr marL="3197408" algn="l" defTabSz="913544" rtl="0" eaLnBrk="1" latinLnBrk="0" hangingPunct="1">
        <a:defRPr sz="1800" kern="1200">
          <a:solidFill>
            <a:schemeClr val="tx1"/>
          </a:solidFill>
          <a:latin typeface="+mn-lt"/>
          <a:ea typeface="+mn-ea"/>
          <a:cs typeface="+mn-cs"/>
        </a:defRPr>
      </a:lvl8pPr>
      <a:lvl9pPr marL="3654179" algn="l" defTabSz="9135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gif"/><Relationship Id="rId15" Type="http://schemas.openxmlformats.org/officeDocument/2006/relationships/image" Target="../media/image20.jp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0.png"/><Relationship Id="rId10" Type="http://schemas.openxmlformats.org/officeDocument/2006/relationships/image" Target="../media/image64.jpeg"/><Relationship Id="rId4" Type="http://schemas.openxmlformats.org/officeDocument/2006/relationships/image" Target="../media/image59.jpeg"/><Relationship Id="rId9" Type="http://schemas.openxmlformats.org/officeDocument/2006/relationships/image" Target="../media/image63.jpeg"/></Relationships>
</file>

<file path=ppt/slides/_rels/slide1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package" Target="../embeddings/Microsoft_Word_Document.docx"/><Relationship Id="rId3" Type="http://schemas.openxmlformats.org/officeDocument/2006/relationships/notesSlide" Target="../notesSlides/notesSlide12.xml"/><Relationship Id="rId7" Type="http://schemas.openxmlformats.org/officeDocument/2006/relationships/image" Target="../media/image75.jpg"/><Relationship Id="rId12" Type="http://schemas.openxmlformats.org/officeDocument/2006/relationships/image" Target="../media/image80.png"/><Relationship Id="rId17" Type="http://schemas.openxmlformats.org/officeDocument/2006/relationships/image" Target="../media/image83.png"/><Relationship Id="rId2" Type="http://schemas.openxmlformats.org/officeDocument/2006/relationships/slideLayout" Target="../slideLayouts/slideLayout2.xml"/><Relationship Id="rId16" Type="http://schemas.openxmlformats.org/officeDocument/2006/relationships/image" Target="../media/image82.png"/><Relationship Id="rId1" Type="http://schemas.openxmlformats.org/officeDocument/2006/relationships/vmlDrawing" Target="../drawings/vmlDrawing1.v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1.png"/><Relationship Id="rId10" Type="http://schemas.openxmlformats.org/officeDocument/2006/relationships/image" Target="../media/image78.jp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71.emf"/></Relationships>
</file>

<file path=ppt/slides/_rels/slide1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emf"/></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8763000" y="6096000"/>
            <a:ext cx="212725" cy="461665"/>
          </a:xfrm>
          <a:prstGeom prst="rect">
            <a:avLst/>
          </a:prstGeom>
          <a:noFill/>
          <a:ln w="12699">
            <a:noFill/>
            <a:miter lim="800000"/>
            <a:headEnd/>
            <a:tailEnd/>
          </a:ln>
          <a:effectLst>
            <a:outerShdw dist="35921" dir="2700000" algn="ctr" rotWithShape="0">
              <a:srgbClr val="000000"/>
            </a:outerShdw>
          </a:effectLst>
        </p:spPr>
        <p:txBody>
          <a:bodyPr>
            <a:spAutoFit/>
          </a:bodyPr>
          <a:lstStyle/>
          <a:p>
            <a:pPr algn="ctr" eaLnBrk="0" hangingPunct="0">
              <a:defRPr/>
            </a:pPr>
            <a:endParaRPr lang="en-US" sz="2400" dirty="0">
              <a:solidFill>
                <a:srgbClr val="003399"/>
              </a:solidFill>
            </a:endParaRPr>
          </a:p>
        </p:txBody>
      </p:sp>
      <p:sp>
        <p:nvSpPr>
          <p:cNvPr id="21509" name="Text Box 5"/>
          <p:cNvSpPr txBox="1">
            <a:spLocks noChangeArrowheads="1"/>
          </p:cNvSpPr>
          <p:nvPr/>
        </p:nvSpPr>
        <p:spPr bwMode="auto">
          <a:xfrm>
            <a:off x="1905000" y="152400"/>
            <a:ext cx="6629400" cy="369332"/>
          </a:xfrm>
          <a:prstGeom prst="rect">
            <a:avLst/>
          </a:prstGeom>
          <a:noFill/>
          <a:ln w="9525">
            <a:noFill/>
            <a:miter lim="800000"/>
            <a:headEnd/>
            <a:tailEnd/>
          </a:ln>
        </p:spPr>
        <p:txBody>
          <a:bodyPr>
            <a:spAutoFit/>
          </a:bodyPr>
          <a:lstStyle/>
          <a:p>
            <a:endParaRPr lang="en-US" dirty="0">
              <a:solidFill>
                <a:srgbClr val="003399"/>
              </a:solidFill>
            </a:endParaRPr>
          </a:p>
        </p:txBody>
      </p:sp>
      <p:sp>
        <p:nvSpPr>
          <p:cNvPr id="21510" name="Text Box 7"/>
          <p:cNvSpPr txBox="1">
            <a:spLocks noChangeArrowheads="1"/>
          </p:cNvSpPr>
          <p:nvPr/>
        </p:nvSpPr>
        <p:spPr bwMode="auto">
          <a:xfrm>
            <a:off x="4505035" y="5791201"/>
            <a:ext cx="184731" cy="523220"/>
          </a:xfrm>
          <a:prstGeom prst="rect">
            <a:avLst/>
          </a:prstGeom>
          <a:noFill/>
          <a:ln w="9525">
            <a:noFill/>
            <a:miter lim="800000"/>
            <a:headEnd/>
            <a:tailEnd/>
          </a:ln>
        </p:spPr>
        <p:txBody>
          <a:bodyPr wrap="none">
            <a:spAutoFit/>
          </a:bodyPr>
          <a:lstStyle/>
          <a:p>
            <a:pPr algn="ctr"/>
            <a:endParaRPr lang="en-US" sz="2800" dirty="0">
              <a:solidFill>
                <a:srgbClr val="003399"/>
              </a:solidFill>
            </a:endParaRPr>
          </a:p>
        </p:txBody>
      </p:sp>
      <p:sp>
        <p:nvSpPr>
          <p:cNvPr id="12" name="Text Box 7"/>
          <p:cNvSpPr txBox="1">
            <a:spLocks noChangeArrowheads="1"/>
          </p:cNvSpPr>
          <p:nvPr/>
        </p:nvSpPr>
        <p:spPr bwMode="auto">
          <a:xfrm>
            <a:off x="4505035" y="5791201"/>
            <a:ext cx="184731" cy="523220"/>
          </a:xfrm>
          <a:prstGeom prst="rect">
            <a:avLst/>
          </a:prstGeom>
          <a:noFill/>
          <a:ln w="9525">
            <a:noFill/>
            <a:miter lim="800000"/>
            <a:headEnd/>
            <a:tailEnd/>
          </a:ln>
        </p:spPr>
        <p:txBody>
          <a:bodyPr wrap="none">
            <a:spAutoFit/>
          </a:bodyPr>
          <a:lstStyle/>
          <a:p>
            <a:pPr algn="ctr"/>
            <a:endParaRPr lang="en-US" sz="2800" dirty="0">
              <a:solidFill>
                <a:srgbClr val="003399"/>
              </a:solidFill>
            </a:endParaRPr>
          </a:p>
        </p:txBody>
      </p:sp>
      <p:pic>
        <p:nvPicPr>
          <p:cNvPr id="3074" name="Picture 2" descr="437 AW 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8309" y="1841018"/>
            <a:ext cx="1377342" cy="130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200px-315th_Airlift_W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6" y="2183338"/>
            <a:ext cx="1216267" cy="132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7248" y="5692175"/>
            <a:ext cx="1216152" cy="89452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7578" y="218503"/>
            <a:ext cx="1318803" cy="131880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0824" y="4350485"/>
            <a:ext cx="1292352" cy="114897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2091" y="3813048"/>
            <a:ext cx="1216152" cy="1216152"/>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8558" y="3572578"/>
            <a:ext cx="1236844" cy="123684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1642" y="5412570"/>
            <a:ext cx="1216152" cy="121615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5445" y="5748026"/>
            <a:ext cx="1467798" cy="782825"/>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9073" y="5476900"/>
            <a:ext cx="1406213" cy="1151822"/>
          </a:xfrm>
          <a:prstGeom prst="rect">
            <a:avLst/>
          </a:prstGeom>
        </p:spPr>
      </p:pic>
      <p:sp>
        <p:nvSpPr>
          <p:cNvPr id="2" name="TextBox 1"/>
          <p:cNvSpPr txBox="1"/>
          <p:nvPr/>
        </p:nvSpPr>
        <p:spPr>
          <a:xfrm>
            <a:off x="3023780" y="546279"/>
            <a:ext cx="3352800" cy="2209800"/>
          </a:xfrm>
          <a:prstGeom prst="rect">
            <a:avLst/>
          </a:prstGeom>
          <a:noFill/>
        </p:spPr>
        <p:txBody>
          <a:bodyPr wrap="square" rtlCol="0">
            <a:prstTxWarp prst="textArchUp">
              <a:avLst/>
            </a:prstTxWarp>
            <a:spAutoFit/>
          </a:bodyPr>
          <a:lstStyle/>
          <a:p>
            <a:pPr algn="ctr"/>
            <a:r>
              <a:rPr lang="en-US" sz="4800" dirty="0">
                <a:solidFill>
                  <a:prstClr val="black"/>
                </a:solidFill>
                <a:latin typeface="Algerian" panose="04020705040A02060702" pitchFamily="82" charset="0"/>
              </a:rPr>
              <a:t>Welcome to</a:t>
            </a:r>
          </a:p>
        </p:txBody>
      </p:sp>
      <p:sp>
        <p:nvSpPr>
          <p:cNvPr id="6" name="TextBox 5"/>
          <p:cNvSpPr txBox="1"/>
          <p:nvPr/>
        </p:nvSpPr>
        <p:spPr>
          <a:xfrm>
            <a:off x="2895600" y="1982595"/>
            <a:ext cx="3581400" cy="2437005"/>
          </a:xfrm>
          <a:prstGeom prst="rect">
            <a:avLst/>
          </a:prstGeom>
          <a:noFill/>
        </p:spPr>
        <p:txBody>
          <a:bodyPr wrap="square" rtlCol="0">
            <a:prstTxWarp prst="textArchDown">
              <a:avLst/>
            </a:prstTxWarp>
            <a:spAutoFit/>
          </a:bodyPr>
          <a:lstStyle/>
          <a:p>
            <a:pPr algn="ctr"/>
            <a:r>
              <a:rPr lang="en-US" sz="4800" dirty="0">
                <a:solidFill>
                  <a:prstClr val="black"/>
                </a:solidFill>
                <a:latin typeface="Algerian" panose="04020705040A02060702" pitchFamily="82" charset="0"/>
              </a:rPr>
              <a:t>JB Charleston</a:t>
            </a:r>
          </a:p>
        </p:txBody>
      </p:sp>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8000" y="710484"/>
            <a:ext cx="3328116" cy="3328116"/>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04291" y="4126575"/>
            <a:ext cx="1304828" cy="1304828"/>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1976" y="492702"/>
            <a:ext cx="1330819" cy="1307265"/>
          </a:xfrm>
          <a:prstGeom prst="rect">
            <a:avLst/>
          </a:prstGeom>
        </p:spPr>
      </p:pic>
      <p:sp>
        <p:nvSpPr>
          <p:cNvPr id="14" name="TextBox 13"/>
          <p:cNvSpPr txBox="1"/>
          <p:nvPr/>
        </p:nvSpPr>
        <p:spPr>
          <a:xfrm>
            <a:off x="8559527" y="6633187"/>
            <a:ext cx="588849" cy="184666"/>
          </a:xfrm>
          <a:prstGeom prst="rect">
            <a:avLst/>
          </a:prstGeom>
          <a:noFill/>
        </p:spPr>
        <p:txBody>
          <a:bodyPr wrap="square" rtlCol="0">
            <a:spAutoFit/>
          </a:bodyPr>
          <a:lstStyle/>
          <a:p>
            <a:r>
              <a:rPr lang="en-US" sz="600" dirty="0"/>
              <a:t>23 Aug 2018</a:t>
            </a:r>
          </a:p>
        </p:txBody>
      </p:sp>
    </p:spTree>
    <p:extLst>
      <p:ext uri="{BB962C8B-B14F-4D97-AF65-F5344CB8AC3E}">
        <p14:creationId xmlns:p14="http://schemas.microsoft.com/office/powerpoint/2010/main" val="75375177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Box 5"/>
          <p:cNvSpPr txBox="1"/>
          <p:nvPr/>
        </p:nvSpPr>
        <p:spPr>
          <a:xfrm>
            <a:off x="5829300" y="4853075"/>
            <a:ext cx="3314700" cy="1015663"/>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Army Field Support Battalion Charleston (</a:t>
            </a:r>
            <a:r>
              <a:rPr lang="en-US" sz="2000" b="1" dirty="0" err="1">
                <a:solidFill>
                  <a:srgbClr val="002060"/>
                </a:solidFill>
                <a:latin typeface="Traditional Arabic" panose="02020603050405020304" pitchFamily="18" charset="-78"/>
                <a:cs typeface="Traditional Arabic" panose="02020603050405020304" pitchFamily="18" charset="-78"/>
              </a:rPr>
              <a:t>AFSBn</a:t>
            </a:r>
            <a:r>
              <a:rPr lang="en-US" sz="2000" b="1" dirty="0">
                <a:solidFill>
                  <a:srgbClr val="002060"/>
                </a:solidFill>
                <a:latin typeface="Traditional Arabic" panose="02020603050405020304" pitchFamily="18" charset="-78"/>
                <a:cs typeface="Traditional Arabic" panose="02020603050405020304" pitchFamily="18" charset="-78"/>
              </a:rPr>
              <a:t>-CHS)</a:t>
            </a:r>
          </a:p>
        </p:txBody>
      </p:sp>
      <p:sp>
        <p:nvSpPr>
          <p:cNvPr id="8" name="TextBox 7"/>
          <p:cNvSpPr txBox="1"/>
          <p:nvPr/>
        </p:nvSpPr>
        <p:spPr>
          <a:xfrm>
            <a:off x="2866349" y="3646175"/>
            <a:ext cx="3695700" cy="400110"/>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841st Transportation Battalion </a:t>
            </a:r>
          </a:p>
        </p:txBody>
      </p:sp>
      <p:sp>
        <p:nvSpPr>
          <p:cNvPr id="10" name="TextBox 9"/>
          <p:cNvSpPr txBox="1"/>
          <p:nvPr/>
        </p:nvSpPr>
        <p:spPr>
          <a:xfrm>
            <a:off x="105911" y="4853075"/>
            <a:ext cx="2708703" cy="707886"/>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Navy Munitions Command</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793"/>
          <a:stretch/>
        </p:blipFill>
        <p:spPr bwMode="auto">
          <a:xfrm>
            <a:off x="105911" y="2912880"/>
            <a:ext cx="2680331" cy="187309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4824"/>
          <a:stretch/>
        </p:blipFill>
        <p:spPr>
          <a:xfrm>
            <a:off x="2945129" y="2207256"/>
            <a:ext cx="3286124" cy="1389667"/>
          </a:xfrm>
          <a:prstGeom prst="rect">
            <a:avLst/>
          </a:prstGeom>
          <a:ln w="25400">
            <a:solidFill>
              <a:schemeClr val="tx1"/>
            </a:solidFill>
          </a:ln>
        </p:spPr>
      </p:pic>
      <p:pic>
        <p:nvPicPr>
          <p:cNvPr id="2"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509289" y="2902285"/>
            <a:ext cx="1270354" cy="98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9722" y="2995474"/>
            <a:ext cx="2375183" cy="1773965"/>
          </a:xfrm>
          <a:prstGeom prst="rect">
            <a:avLst/>
          </a:prstGeom>
          <a:ln w="25400">
            <a:solidFill>
              <a:schemeClr val="tx1"/>
            </a:solidFill>
          </a:ln>
        </p:spPr>
      </p:pic>
      <p:sp>
        <p:nvSpPr>
          <p:cNvPr id="11" name="TextBox 10"/>
          <p:cNvSpPr txBox="1"/>
          <p:nvPr/>
        </p:nvSpPr>
        <p:spPr>
          <a:xfrm>
            <a:off x="53535" y="5625180"/>
            <a:ext cx="2857500" cy="830997"/>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Maintains, inspects, &amp; handles stock of underwater mines and ordnance</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12" name="TextBox 11"/>
          <p:cNvSpPr txBox="1"/>
          <p:nvPr/>
        </p:nvSpPr>
        <p:spPr>
          <a:xfrm>
            <a:off x="5810250" y="5825882"/>
            <a:ext cx="3352800" cy="830997"/>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Provides rapid global support to war fighters as part of Army Prepositioned Stock Program</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13" name="TextBox 12"/>
          <p:cNvSpPr txBox="1"/>
          <p:nvPr/>
        </p:nvSpPr>
        <p:spPr>
          <a:xfrm>
            <a:off x="3055000" y="4124527"/>
            <a:ext cx="2914650" cy="1077218"/>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Performs water terminal operations for DoD cargo, to include port clearance, load, and unload.</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7" name="Slide Number Placeholder 6"/>
          <p:cNvSpPr>
            <a:spLocks noGrp="1"/>
          </p:cNvSpPr>
          <p:nvPr>
            <p:ph type="sldNum" sz="quarter" idx="4"/>
          </p:nvPr>
        </p:nvSpPr>
        <p:spPr/>
        <p:txBody>
          <a:bodyPr/>
          <a:lstStyle/>
          <a:p>
            <a:fld id="{69388049-F28F-4B88-90F6-7D96A74BF701}" type="slidenum">
              <a:rPr lang="en-US" smtClean="0">
                <a:solidFill>
                  <a:prstClr val="black">
                    <a:tint val="75000"/>
                  </a:prstClr>
                </a:solidFill>
              </a:rPr>
              <a:pPr/>
              <a:t>10</a:t>
            </a:fld>
            <a:endParaRPr lang="en-US" dirty="0">
              <a:solidFill>
                <a:prstClr val="black">
                  <a:tint val="75000"/>
                </a:prstClr>
              </a:solidFill>
            </a:endParaRPr>
          </a:p>
        </p:txBody>
      </p:sp>
      <p:sp>
        <p:nvSpPr>
          <p:cNvPr id="17" name="Rectangle 2"/>
          <p:cNvSpPr>
            <a:spLocks noGrp="1" noChangeArrowheads="1"/>
          </p:cNvSpPr>
          <p:nvPr>
            <p:ph type="title"/>
          </p:nvPr>
        </p:nvSpPr>
        <p:spPr>
          <a:xfrm>
            <a:off x="0" y="52413"/>
            <a:ext cx="9144000" cy="1543426"/>
          </a:xfrm>
        </p:spPr>
        <p:txBody>
          <a:bodyPr wrap="square">
            <a:normAutofit/>
          </a:bodyPr>
          <a:lstStyle/>
          <a:p>
            <a:pPr>
              <a:defRPr/>
            </a:pPr>
            <a:r>
              <a:rPr lang="en-US" sz="3200" b="0" i="0" dirty="0">
                <a:latin typeface="Arial Black" panose="020B0A04020102020204" pitchFamily="34" charset="0"/>
                <a:cs typeface="Traditional Arabic" pitchFamily="18" charset="-78"/>
              </a:rPr>
              <a:t>What We Do</a:t>
            </a:r>
            <a:br>
              <a:rPr lang="en-US" sz="3200" b="0" i="0" dirty="0">
                <a:latin typeface="Arial Black" panose="020B0A04020102020204" pitchFamily="34" charset="0"/>
                <a:cs typeface="Traditional Arabic" pitchFamily="18" charset="-78"/>
              </a:rPr>
            </a:br>
            <a:r>
              <a:rPr lang="en-US" sz="3200" i="0" dirty="0">
                <a:latin typeface="Arial Black" panose="020B0A04020102020204" pitchFamily="34" charset="0"/>
                <a:cs typeface="Traditional Arabic" pitchFamily="18" charset="-78"/>
              </a:rPr>
              <a:t>Deployable Logistics</a:t>
            </a:r>
            <a:endParaRPr lang="en-US" sz="3200" b="0" i="0" dirty="0">
              <a:latin typeface="Arial Black" panose="020B0A04020102020204" pitchFamily="34" charset="0"/>
              <a:cs typeface="Traditional Arabic" pitchFamily="18" charset="-78"/>
            </a:endParaRPr>
          </a:p>
        </p:txBody>
      </p:sp>
      <p:pic>
        <p:nvPicPr>
          <p:cNvPr id="4098" name="Picture 2" descr="trans%20icon"/>
          <p:cNvPicPr>
            <a:picLocks noChangeAspect="1" noChangeArrowheads="1"/>
          </p:cNvPicPr>
          <p:nvPr/>
        </p:nvPicPr>
        <p:blipFill rotWithShape="1">
          <a:blip r:embed="rId8">
            <a:extLst>
              <a:ext uri="{28A0092B-C50C-407E-A947-70E740481C1C}">
                <a14:useLocalDpi xmlns:a14="http://schemas.microsoft.com/office/drawing/2010/main" val="0"/>
              </a:ext>
            </a:extLst>
          </a:blip>
          <a:srcRect l="10765" t="4964" r="8862" b="14620"/>
          <a:stretch/>
        </p:blipFill>
        <p:spPr bwMode="auto">
          <a:xfrm>
            <a:off x="4040628" y="5260294"/>
            <a:ext cx="943394" cy="943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099" name="Picture 3" descr="NMC%20Icon"/>
          <p:cNvPicPr>
            <a:picLocks noChangeAspect="1" noChangeArrowheads="1"/>
          </p:cNvPicPr>
          <p:nvPr/>
        </p:nvPicPr>
        <p:blipFill rotWithShape="1">
          <a:blip r:embed="rId9">
            <a:extLst>
              <a:ext uri="{28A0092B-C50C-407E-A947-70E740481C1C}">
                <a14:useLocalDpi xmlns:a14="http://schemas.microsoft.com/office/drawing/2010/main" val="0"/>
              </a:ext>
            </a:extLst>
          </a:blip>
          <a:srcRect l="10223" t="2815" r="11121" b="16238"/>
          <a:stretch/>
        </p:blipFill>
        <p:spPr bwMode="auto">
          <a:xfrm>
            <a:off x="877483" y="1735571"/>
            <a:ext cx="988155" cy="101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00" name="Picture 4" descr="aslac%20icon"/>
          <p:cNvPicPr>
            <a:picLocks noChangeAspect="1" noChangeArrowheads="1"/>
          </p:cNvPicPr>
          <p:nvPr/>
        </p:nvPicPr>
        <p:blipFill rotWithShape="1">
          <a:blip r:embed="rId10">
            <a:extLst>
              <a:ext uri="{28A0092B-C50C-407E-A947-70E740481C1C}">
                <a14:useLocalDpi xmlns:a14="http://schemas.microsoft.com/office/drawing/2010/main" val="0"/>
              </a:ext>
            </a:extLst>
          </a:blip>
          <a:srcRect l="13575" t="3266" r="16096" b="16019"/>
          <a:stretch/>
        </p:blipFill>
        <p:spPr bwMode="auto">
          <a:xfrm>
            <a:off x="7242444" y="1740897"/>
            <a:ext cx="881438" cy="10110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6174409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Box 6"/>
          <p:cNvSpPr txBox="1"/>
          <p:nvPr/>
        </p:nvSpPr>
        <p:spPr>
          <a:xfrm>
            <a:off x="2959" y="1666898"/>
            <a:ext cx="3510286" cy="400110"/>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Naval Health Clinic Charleston</a:t>
            </a:r>
          </a:p>
        </p:txBody>
      </p:sp>
      <p:sp>
        <p:nvSpPr>
          <p:cNvPr id="9" name="TextBox 8"/>
          <p:cNvSpPr txBox="1"/>
          <p:nvPr/>
        </p:nvSpPr>
        <p:spPr>
          <a:xfrm>
            <a:off x="6275255" y="1666898"/>
            <a:ext cx="2821316" cy="400110"/>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Naval Consolidated Brig</a:t>
            </a:r>
          </a:p>
        </p:txBody>
      </p:sp>
      <p:sp>
        <p:nvSpPr>
          <p:cNvPr id="11" name="TextBox 10"/>
          <p:cNvSpPr txBox="1"/>
          <p:nvPr/>
        </p:nvSpPr>
        <p:spPr>
          <a:xfrm>
            <a:off x="3103259" y="4581835"/>
            <a:ext cx="2971800" cy="1015663"/>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Space and Naval Warfare Systems Center (SPAWAR)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4270"/>
          <a:stretch/>
        </p:blipFill>
        <p:spPr>
          <a:xfrm>
            <a:off x="3330758" y="2713261"/>
            <a:ext cx="2468817" cy="1836891"/>
          </a:xfrm>
          <a:prstGeom prst="rect">
            <a:avLst/>
          </a:prstGeom>
          <a:ln w="25400">
            <a:solidFill>
              <a:schemeClr val="tx1"/>
            </a:solidFill>
          </a:ln>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8979"/>
          <a:stretch/>
        </p:blipFill>
        <p:spPr bwMode="auto">
          <a:xfrm>
            <a:off x="6350543" y="3482664"/>
            <a:ext cx="2583706" cy="157379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9871" r="4330"/>
          <a:stretch/>
        </p:blipFill>
        <p:spPr>
          <a:xfrm>
            <a:off x="305771" y="3542858"/>
            <a:ext cx="2552644" cy="1600200"/>
          </a:xfrm>
          <a:prstGeom prst="rect">
            <a:avLst/>
          </a:prstGeom>
          <a:ln w="25400">
            <a:solidFill>
              <a:schemeClr val="tx1"/>
            </a:solidFill>
          </a:ln>
        </p:spPr>
      </p:pic>
      <p:sp>
        <p:nvSpPr>
          <p:cNvPr id="12" name="TextBox 11"/>
          <p:cNvSpPr txBox="1"/>
          <p:nvPr/>
        </p:nvSpPr>
        <p:spPr>
          <a:xfrm>
            <a:off x="194085" y="2405446"/>
            <a:ext cx="2973068" cy="1077218"/>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Delivers health care and specialty services including pharmacy, radiology, pediatrics, &amp; mental health</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6" name="Rectangle 5"/>
          <p:cNvSpPr/>
          <p:nvPr/>
        </p:nvSpPr>
        <p:spPr>
          <a:xfrm>
            <a:off x="3140725" y="5593186"/>
            <a:ext cx="2896868" cy="830997"/>
          </a:xfrm>
          <a:prstGeom prst="rect">
            <a:avLst/>
          </a:prstGeom>
        </p:spPr>
        <p:txBody>
          <a:bodyPr wrap="square">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Designs cyber networks for communications, computers, and space systems</a:t>
            </a:r>
          </a:p>
        </p:txBody>
      </p:sp>
      <p:sp>
        <p:nvSpPr>
          <p:cNvPr id="8" name="Rectangle 7"/>
          <p:cNvSpPr/>
          <p:nvPr/>
        </p:nvSpPr>
        <p:spPr>
          <a:xfrm>
            <a:off x="6371673" y="2405446"/>
            <a:ext cx="2628481" cy="1005507"/>
          </a:xfrm>
          <a:prstGeom prst="rect">
            <a:avLst/>
          </a:prstGeom>
        </p:spPr>
        <p:txBody>
          <a:bodyPr wrap="square">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Ensures security, discipline and safety of United States military prisoners</a:t>
            </a:r>
          </a:p>
        </p:txBody>
      </p:sp>
      <p:sp>
        <p:nvSpPr>
          <p:cNvPr id="4" name="Slide Number Placeholder 3"/>
          <p:cNvSpPr>
            <a:spLocks noGrp="1"/>
          </p:cNvSpPr>
          <p:nvPr>
            <p:ph type="sldNum" sz="quarter" idx="4"/>
          </p:nvPr>
        </p:nvSpPr>
        <p:spPr/>
        <p:txBody>
          <a:bodyPr/>
          <a:lstStyle/>
          <a:p>
            <a:fld id="{69388049-F28F-4B88-90F6-7D96A74BF701}" type="slidenum">
              <a:rPr lang="en-US" smtClean="0">
                <a:solidFill>
                  <a:prstClr val="black">
                    <a:tint val="75000"/>
                  </a:prstClr>
                </a:solidFill>
              </a:rPr>
              <a:pPr/>
              <a:t>11</a:t>
            </a:fld>
            <a:endParaRPr lang="en-US" dirty="0">
              <a:solidFill>
                <a:prstClr val="black">
                  <a:tint val="75000"/>
                </a:prstClr>
              </a:solidFill>
            </a:endParaRPr>
          </a:p>
        </p:txBody>
      </p:sp>
      <p:sp>
        <p:nvSpPr>
          <p:cNvPr id="15" name="Rectangle 2"/>
          <p:cNvSpPr>
            <a:spLocks noGrp="1" noChangeArrowheads="1"/>
          </p:cNvSpPr>
          <p:nvPr>
            <p:ph type="title"/>
          </p:nvPr>
        </p:nvSpPr>
        <p:spPr>
          <a:xfrm>
            <a:off x="0" y="52413"/>
            <a:ext cx="9144000" cy="1543426"/>
          </a:xfrm>
        </p:spPr>
        <p:txBody>
          <a:bodyPr wrap="square">
            <a:normAutofit/>
          </a:bodyPr>
          <a:lstStyle/>
          <a:p>
            <a:pPr>
              <a:defRPr/>
            </a:pPr>
            <a:r>
              <a:rPr lang="en-US" sz="3000" b="0" i="0" dirty="0">
                <a:latin typeface="Arial Black" panose="020B0A04020102020204" pitchFamily="34" charset="0"/>
                <a:cs typeface="Traditional Arabic" pitchFamily="18" charset="-78"/>
              </a:rPr>
              <a:t>What We Do</a:t>
            </a:r>
            <a:br>
              <a:rPr lang="en-US" sz="3000" b="0" i="0" dirty="0">
                <a:latin typeface="Arial Black" panose="020B0A04020102020204" pitchFamily="34" charset="0"/>
                <a:cs typeface="Traditional Arabic" pitchFamily="18" charset="-78"/>
              </a:rPr>
            </a:br>
            <a:r>
              <a:rPr lang="en-US" sz="3000" i="0" dirty="0">
                <a:latin typeface="Arial Black" panose="020B0A04020102020204" pitchFamily="34" charset="0"/>
                <a:cs typeface="Traditional Arabic" pitchFamily="18" charset="-78"/>
              </a:rPr>
              <a:t>Multi-Mission Warfighter Support</a:t>
            </a:r>
            <a:endParaRPr lang="en-US" sz="3000" b="0" i="0" dirty="0">
              <a:latin typeface="Arial Black" panose="020B0A04020102020204" pitchFamily="34" charset="0"/>
              <a:cs typeface="Traditional Arabic" pitchFamily="18" charset="-78"/>
            </a:endParaRPr>
          </a:p>
        </p:txBody>
      </p:sp>
      <p:pic>
        <p:nvPicPr>
          <p:cNvPr id="5122" name="Picture 2" descr="NHCC%20icon"/>
          <p:cNvPicPr>
            <a:picLocks noChangeAspect="1" noChangeArrowheads="1"/>
          </p:cNvPicPr>
          <p:nvPr/>
        </p:nvPicPr>
        <p:blipFill rotWithShape="1">
          <a:blip r:embed="rId6">
            <a:extLst>
              <a:ext uri="{28A0092B-C50C-407E-A947-70E740481C1C}">
                <a14:useLocalDpi xmlns:a14="http://schemas.microsoft.com/office/drawing/2010/main" val="0"/>
              </a:ext>
            </a:extLst>
          </a:blip>
          <a:srcRect l="10100" t="5192" r="8679" b="16930"/>
          <a:stretch/>
        </p:blipFill>
        <p:spPr bwMode="auto">
          <a:xfrm>
            <a:off x="1124892" y="5361772"/>
            <a:ext cx="914401" cy="876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123" name="Picture 3" descr="BRIG_LOGO"/>
          <p:cNvPicPr>
            <a:picLocks noChangeAspect="1" noChangeArrowheads="1"/>
          </p:cNvPicPr>
          <p:nvPr/>
        </p:nvPicPr>
        <p:blipFill>
          <a:blip r:embed="rId7">
            <a:extLst>
              <a:ext uri="{28A0092B-C50C-407E-A947-70E740481C1C}">
                <a14:useLocalDpi xmlns:a14="http://schemas.microsoft.com/office/drawing/2010/main" val="0"/>
              </a:ext>
            </a:extLst>
          </a:blip>
          <a:srcRect l="1099" r="1099"/>
          <a:stretch>
            <a:fillRect/>
          </a:stretch>
        </p:blipFill>
        <p:spPr bwMode="auto">
          <a:xfrm>
            <a:off x="7207131" y="5366683"/>
            <a:ext cx="859904" cy="87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124" name="Picture 4" descr="SPAWAR%20icon"/>
          <p:cNvPicPr>
            <a:picLocks noChangeAspect="1" noChangeArrowheads="1"/>
          </p:cNvPicPr>
          <p:nvPr/>
        </p:nvPicPr>
        <p:blipFill rotWithShape="1">
          <a:blip r:embed="rId8">
            <a:extLst>
              <a:ext uri="{28A0092B-C50C-407E-A947-70E740481C1C}">
                <a14:useLocalDpi xmlns:a14="http://schemas.microsoft.com/office/drawing/2010/main" val="0"/>
              </a:ext>
            </a:extLst>
          </a:blip>
          <a:srcRect l="8921" t="2937" r="8538" b="16447"/>
          <a:stretch/>
        </p:blipFill>
        <p:spPr bwMode="auto">
          <a:xfrm>
            <a:off x="4170010" y="1751608"/>
            <a:ext cx="786210" cy="767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22286432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60" name="Picture 1" descr="https://cg.portal.uscg.mil/units/dol/dol-3/BCSC/Photo%20Gallery/BaseCharleston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005" y="3476237"/>
            <a:ext cx="652484" cy="65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9003" y="4667418"/>
            <a:ext cx="683789" cy="683789"/>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5398" y="5793826"/>
            <a:ext cx="669091" cy="669091"/>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38166" r="33018" b="44461"/>
          <a:stretch/>
        </p:blipFill>
        <p:spPr>
          <a:xfrm>
            <a:off x="7293282" y="4678551"/>
            <a:ext cx="735662" cy="837612"/>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3282" y="3419700"/>
            <a:ext cx="718189" cy="7110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3257" y="2187443"/>
            <a:ext cx="913943" cy="691029"/>
          </a:xfrm>
          <a:prstGeom prst="rect">
            <a:avLst/>
          </a:prstGeom>
        </p:spPr>
      </p:pic>
      <p:sp>
        <p:nvSpPr>
          <p:cNvPr id="7" name="TextBox 6"/>
          <p:cNvSpPr txBox="1"/>
          <p:nvPr/>
        </p:nvSpPr>
        <p:spPr>
          <a:xfrm>
            <a:off x="6090593" y="4243709"/>
            <a:ext cx="3123566" cy="584775"/>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Ralph H. Johnson Veteran Affairs Medical Center</a:t>
            </a:r>
          </a:p>
        </p:txBody>
      </p:sp>
      <p:sp>
        <p:nvSpPr>
          <p:cNvPr id="15" name="TextBox 14"/>
          <p:cNvSpPr txBox="1"/>
          <p:nvPr/>
        </p:nvSpPr>
        <p:spPr>
          <a:xfrm>
            <a:off x="6283653" y="5564366"/>
            <a:ext cx="2905139" cy="584775"/>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U.S. Army Corps of Engineers Charleston District</a:t>
            </a:r>
          </a:p>
        </p:txBody>
      </p:sp>
      <p:sp>
        <p:nvSpPr>
          <p:cNvPr id="12" name="TextBox 11"/>
          <p:cNvSpPr txBox="1"/>
          <p:nvPr/>
        </p:nvSpPr>
        <p:spPr>
          <a:xfrm>
            <a:off x="356907" y="1633227"/>
            <a:ext cx="2661557" cy="584775"/>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U.S. Coast Guard Sector Charleston</a:t>
            </a:r>
          </a:p>
        </p:txBody>
      </p:sp>
      <p:sp>
        <p:nvSpPr>
          <p:cNvPr id="17" name="TextBox 16"/>
          <p:cNvSpPr txBox="1"/>
          <p:nvPr/>
        </p:nvSpPr>
        <p:spPr>
          <a:xfrm>
            <a:off x="2967825" y="5407452"/>
            <a:ext cx="3186720" cy="584775"/>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Federal Law Enforcement Training Center (FLETC)</a:t>
            </a:r>
          </a:p>
        </p:txBody>
      </p:sp>
      <p:sp>
        <p:nvSpPr>
          <p:cNvPr id="18" name="TextBox 17"/>
          <p:cNvSpPr txBox="1"/>
          <p:nvPr/>
        </p:nvSpPr>
        <p:spPr>
          <a:xfrm>
            <a:off x="5886698" y="1637322"/>
            <a:ext cx="3173186" cy="584775"/>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U.S. Coast Guard Maritime Law Enforcement Training Center</a:t>
            </a:r>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95568" y="3366912"/>
            <a:ext cx="1676400" cy="1085850"/>
          </a:xfrm>
          <a:prstGeom prst="rect">
            <a:avLst/>
          </a:prstGeom>
          <a:ln w="25400">
            <a:solidFill>
              <a:schemeClr val="tx1"/>
            </a:solidFill>
          </a:ln>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4066" y="2271131"/>
            <a:ext cx="1603892" cy="1026267"/>
          </a:xfrm>
          <a:prstGeom prst="rect">
            <a:avLst/>
          </a:prstGeom>
          <a:ln w="25400">
            <a:solidFill>
              <a:schemeClr val="tx1"/>
            </a:solidFill>
          </a:ln>
        </p:spPr>
      </p:pic>
      <p:sp>
        <p:nvSpPr>
          <p:cNvPr id="8" name="Rectangle 7"/>
          <p:cNvSpPr/>
          <p:nvPr/>
        </p:nvSpPr>
        <p:spPr>
          <a:xfrm>
            <a:off x="349566" y="2923053"/>
            <a:ext cx="2459365" cy="584775"/>
          </a:xfrm>
          <a:prstGeom prst="rect">
            <a:avLst/>
          </a:prstGeom>
        </p:spPr>
        <p:txBody>
          <a:bodyPr wrap="square">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U.S. Coast Guard Base Charleston</a:t>
            </a:r>
          </a:p>
        </p:txBody>
      </p:sp>
      <p:sp>
        <p:nvSpPr>
          <p:cNvPr id="11" name="Rectangle 10"/>
          <p:cNvSpPr/>
          <p:nvPr/>
        </p:nvSpPr>
        <p:spPr>
          <a:xfrm>
            <a:off x="385096" y="4230932"/>
            <a:ext cx="2217959" cy="338554"/>
          </a:xfrm>
          <a:prstGeom prst="rect">
            <a:avLst/>
          </a:prstGeom>
        </p:spPr>
        <p:txBody>
          <a:bodyPr wrap="square">
            <a:spAutoFit/>
          </a:bodyPr>
          <a:lstStyle/>
          <a:p>
            <a:pPr lvl="0" algn="ctr"/>
            <a:r>
              <a:rPr lang="en-US" sz="1600" b="1" dirty="0">
                <a:solidFill>
                  <a:srgbClr val="002060"/>
                </a:solidFill>
                <a:latin typeface="Traditional Arabic" panose="02020603050405020304" pitchFamily="18" charset="-78"/>
                <a:cs typeface="Traditional Arabic" panose="02020603050405020304" pitchFamily="18" charset="-78"/>
              </a:rPr>
              <a:t>USCGC Hamilton</a:t>
            </a:r>
          </a:p>
        </p:txBody>
      </p:sp>
      <p:sp>
        <p:nvSpPr>
          <p:cNvPr id="13" name="Rectangle 12"/>
          <p:cNvSpPr/>
          <p:nvPr/>
        </p:nvSpPr>
        <p:spPr>
          <a:xfrm>
            <a:off x="-916174" y="5455272"/>
            <a:ext cx="4572000" cy="338554"/>
          </a:xfrm>
          <a:prstGeom prst="rect">
            <a:avLst/>
          </a:prstGeom>
        </p:spPr>
        <p:txBody>
          <a:bodyPr>
            <a:spAutoFit/>
          </a:bodyPr>
          <a:lstStyle/>
          <a:p>
            <a:pPr lvl="0" algn="ctr"/>
            <a:r>
              <a:rPr lang="en-US" sz="1600" b="1" dirty="0">
                <a:solidFill>
                  <a:srgbClr val="002060"/>
                </a:solidFill>
                <a:latin typeface="Traditional Arabic" panose="02020603050405020304" pitchFamily="18" charset="-78"/>
                <a:cs typeface="Traditional Arabic" panose="02020603050405020304" pitchFamily="18" charset="-78"/>
              </a:rPr>
              <a:t>USCGC James</a:t>
            </a:r>
          </a:p>
        </p:txBody>
      </p:sp>
      <p:sp>
        <p:nvSpPr>
          <p:cNvPr id="14" name="Slide Number Placeholder 13"/>
          <p:cNvSpPr>
            <a:spLocks noGrp="1"/>
          </p:cNvSpPr>
          <p:nvPr>
            <p:ph type="sldNum" sz="quarter" idx="4"/>
          </p:nvPr>
        </p:nvSpPr>
        <p:spPr/>
        <p:txBody>
          <a:bodyPr/>
          <a:lstStyle/>
          <a:p>
            <a:fld id="{69388049-F28F-4B88-90F6-7D96A74BF701}" type="slidenum">
              <a:rPr lang="en-US">
                <a:solidFill>
                  <a:prstClr val="black">
                    <a:tint val="75000"/>
                  </a:prstClr>
                </a:solidFill>
              </a:rPr>
              <a:pPr/>
              <a:t>12</a:t>
            </a:fld>
            <a:endParaRPr lang="en-US" dirty="0">
              <a:solidFill>
                <a:prstClr val="black">
                  <a:tint val="75000"/>
                </a:prstClr>
              </a:solidFill>
            </a:endParaRPr>
          </a:p>
        </p:txBody>
      </p:sp>
      <p:sp>
        <p:nvSpPr>
          <p:cNvPr id="16" name="TextBox 15"/>
          <p:cNvSpPr txBox="1"/>
          <p:nvPr/>
        </p:nvSpPr>
        <p:spPr>
          <a:xfrm>
            <a:off x="5989737" y="2923053"/>
            <a:ext cx="3199055" cy="584775"/>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Reserve Navy Operational Support Center</a:t>
            </a:r>
          </a:p>
        </p:txBody>
      </p:sp>
      <p:sp>
        <p:nvSpPr>
          <p:cNvPr id="21" name="Rectangle 2"/>
          <p:cNvSpPr>
            <a:spLocks noGrp="1" noChangeArrowheads="1"/>
          </p:cNvSpPr>
          <p:nvPr>
            <p:ph type="title"/>
          </p:nvPr>
        </p:nvSpPr>
        <p:spPr>
          <a:xfrm>
            <a:off x="0" y="52413"/>
            <a:ext cx="9144000" cy="1543426"/>
          </a:xfrm>
        </p:spPr>
        <p:txBody>
          <a:bodyPr wrap="square">
            <a:normAutofit/>
          </a:bodyPr>
          <a:lstStyle/>
          <a:p>
            <a:pPr>
              <a:defRPr/>
            </a:pPr>
            <a:r>
              <a:rPr lang="en-US" sz="3200" b="0" i="0" dirty="0">
                <a:latin typeface="Arial Black" panose="020B0A04020102020204" pitchFamily="34" charset="0"/>
                <a:cs typeface="Traditional Arabic" pitchFamily="18" charset="-78"/>
              </a:rPr>
              <a:t>What We Do</a:t>
            </a:r>
            <a:br>
              <a:rPr lang="en-US" sz="3200" b="0" i="0" dirty="0">
                <a:latin typeface="Arial Black" panose="020B0A04020102020204" pitchFamily="34" charset="0"/>
                <a:cs typeface="Traditional Arabic" pitchFamily="18" charset="-78"/>
              </a:rPr>
            </a:br>
            <a:r>
              <a:rPr lang="en-US" sz="3200" i="0" dirty="0">
                <a:latin typeface="Arial Black" panose="020B0A04020102020204" pitchFamily="34" charset="0"/>
                <a:cs typeface="Traditional Arabic" pitchFamily="18" charset="-78"/>
              </a:rPr>
              <a:t>Interagency Cooperation</a:t>
            </a:r>
            <a:endParaRPr lang="en-US" sz="3200" b="0" i="0" dirty="0">
              <a:latin typeface="Arial Black" panose="020B0A04020102020204" pitchFamily="34" charset="0"/>
              <a:cs typeface="Traditional Arabic" pitchFamily="18" charset="-78"/>
            </a:endParaRPr>
          </a:p>
        </p:txBody>
      </p:sp>
      <p:pic>
        <p:nvPicPr>
          <p:cNvPr id="6146" name="Picture 2" descr="usace_logo"/>
          <p:cNvPicPr>
            <a:picLocks noChangeAspect="1" noChangeArrowheads="1"/>
          </p:cNvPicPr>
          <p:nvPr/>
        </p:nvPicPr>
        <p:blipFill>
          <a:blip r:embed="rId12">
            <a:extLst>
              <a:ext uri="{28A0092B-C50C-407E-A947-70E740481C1C}">
                <a14:useLocalDpi xmlns:a14="http://schemas.microsoft.com/office/drawing/2010/main" val="0"/>
              </a:ext>
            </a:extLst>
          </a:blip>
          <a:srcRect l="854" t="-12486" r="81767" b="-10887"/>
          <a:stretch>
            <a:fillRect/>
          </a:stretch>
        </p:blipFill>
        <p:spPr bwMode="auto">
          <a:xfrm>
            <a:off x="7395247" y="6061858"/>
            <a:ext cx="681953" cy="6969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3" name="Object 2" descr="nnptc%20icon"/>
          <p:cNvGraphicFramePr>
            <a:graphicFrameLocks noChangeAspect="1"/>
          </p:cNvGraphicFramePr>
          <p:nvPr>
            <p:extLst>
              <p:ext uri="{D42A27DB-BD31-4B8C-83A1-F6EECF244321}">
                <p14:modId xmlns:p14="http://schemas.microsoft.com/office/powerpoint/2010/main" val="986699625"/>
              </p:ext>
            </p:extLst>
          </p:nvPr>
        </p:nvGraphicFramePr>
        <p:xfrm>
          <a:off x="1203602" y="2223653"/>
          <a:ext cx="765972" cy="782769"/>
        </p:xfrm>
        <a:graphic>
          <a:graphicData uri="http://schemas.openxmlformats.org/presentationml/2006/ole">
            <mc:AlternateContent xmlns:mc="http://schemas.openxmlformats.org/markup-compatibility/2006">
              <mc:Choice xmlns:v="urn:schemas-microsoft-com:vml" Requires="v">
                <p:oleObj spid="_x0000_s6201" name="Document" r:id="rId13" imgW="1626999" imgH="1569934" progId="Word.Document.12">
                  <p:embed/>
                </p:oleObj>
              </mc:Choice>
              <mc:Fallback>
                <p:oleObj name="Document" r:id="rId13" imgW="1626999" imgH="1569934" progId="Word.Document.12">
                  <p:embed/>
                  <p:pic>
                    <p:nvPicPr>
                      <p:cNvPr id="0" name="Object 3" descr="nnptc%20icon"/>
                      <p:cNvPicPr>
                        <a:picLocks noChangeAspect="1" noChangeArrowheads="1"/>
                      </p:cNvPicPr>
                      <p:nvPr/>
                    </p:nvPicPr>
                    <p:blipFill>
                      <a:blip r:embed="rId14">
                        <a:extLst>
                          <a:ext uri="{28A0092B-C50C-407E-A947-70E740481C1C}">
                            <a14:useLocalDpi xmlns:a14="http://schemas.microsoft.com/office/drawing/2010/main" val="0"/>
                          </a:ext>
                        </a:extLst>
                      </a:blip>
                      <a:srcRect l="1099" r="1099"/>
                      <a:stretch>
                        <a:fillRect/>
                      </a:stretch>
                    </p:blipFill>
                    <p:spPr bwMode="auto">
                      <a:xfrm>
                        <a:off x="1203602" y="2223653"/>
                        <a:ext cx="765972" cy="782769"/>
                      </a:xfrm>
                      <a:prstGeom prst="rect">
                        <a:avLst/>
                      </a:prstGeom>
                      <a:noFill/>
                      <a:ln>
                        <a:noFill/>
                      </a:ln>
                      <a:effectLst/>
                    </p:spPr>
                  </p:pic>
                </p:oleObj>
              </mc:Fallback>
            </mc:AlternateContent>
          </a:graphicData>
        </a:graphic>
      </p:graphicFrame>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25249" y="5992227"/>
            <a:ext cx="1093502" cy="364501"/>
          </a:xfrm>
          <a:prstGeom prst="rect">
            <a:avLst/>
          </a:prstGeom>
        </p:spPr>
      </p:pic>
      <p:pic>
        <p:nvPicPr>
          <p:cNvPr id="6" name="Picture 5"/>
          <p:cNvPicPr>
            <a:picLocks noChangeAspect="1"/>
          </p:cNvPicPr>
          <p:nvPr/>
        </p:nvPicPr>
        <p:blipFill>
          <a:blip r:embed="rId16"/>
          <a:stretch>
            <a:fillRect/>
          </a:stretch>
        </p:blipFill>
        <p:spPr>
          <a:xfrm>
            <a:off x="3949092" y="3175234"/>
            <a:ext cx="2109550" cy="1060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TextBox 26"/>
          <p:cNvSpPr txBox="1"/>
          <p:nvPr/>
        </p:nvSpPr>
        <p:spPr>
          <a:xfrm>
            <a:off x="3242347" y="1604690"/>
            <a:ext cx="2650213" cy="584775"/>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U.S. Army &amp; Marine Corps Reserve Training Centers</a:t>
            </a:r>
          </a:p>
        </p:txBody>
      </p:sp>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75256" y="4115024"/>
            <a:ext cx="1781512" cy="1169021"/>
          </a:xfrm>
          <a:prstGeom prst="rect">
            <a:avLst/>
          </a:prstGeom>
          <a:ln w="25400">
            <a:solidFill>
              <a:schemeClr val="tx1"/>
            </a:solidFill>
          </a:ln>
        </p:spPr>
      </p:pic>
    </p:spTree>
    <p:extLst>
      <p:ext uri="{BB962C8B-B14F-4D97-AF65-F5344CB8AC3E}">
        <p14:creationId xmlns:p14="http://schemas.microsoft.com/office/powerpoint/2010/main" val="26370165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0" dirty="0">
                <a:latin typeface="Arial Black" panose="020B0A04020102020204" pitchFamily="34" charset="0"/>
              </a:rPr>
              <a:t>Mission Accomplishments</a:t>
            </a:r>
            <a:endParaRPr lang="en-US" sz="3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43361" y="1592580"/>
            <a:ext cx="3767349" cy="2239962"/>
          </a:xfrm>
          <a:ln w="38100">
            <a:solidFill>
              <a:schemeClr val="tx1"/>
            </a:solidFill>
          </a:ln>
        </p:spPr>
      </p:pic>
      <p:sp>
        <p:nvSpPr>
          <p:cNvPr id="6" name="TextBox 5"/>
          <p:cNvSpPr txBox="1"/>
          <p:nvPr/>
        </p:nvSpPr>
        <p:spPr>
          <a:xfrm>
            <a:off x="76200" y="1530489"/>
            <a:ext cx="5115570" cy="517064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b="1" dirty="0">
                <a:solidFill>
                  <a:srgbClr val="002060"/>
                </a:solidFill>
                <a:latin typeface="Traditional Arabic"/>
                <a:cs typeface="Times New Roman" panose="02020603050405020304" pitchFamily="18" charset="0"/>
              </a:rPr>
              <a:t>Air Force Honorable Mention &amp; AMC Winner 2018 Commander in Chief’s Installation Excellence Award</a:t>
            </a:r>
          </a:p>
          <a:p>
            <a:pPr marL="285750" indent="-285750">
              <a:spcAft>
                <a:spcPts val="1200"/>
              </a:spcAft>
              <a:buFont typeface="Arial" panose="020B0604020202020204" pitchFamily="34" charset="0"/>
              <a:buChar char="•"/>
            </a:pPr>
            <a:r>
              <a:rPr lang="en-US" sz="2000" b="1" dirty="0">
                <a:solidFill>
                  <a:srgbClr val="002060"/>
                </a:solidFill>
                <a:latin typeface="Traditional Arabic"/>
                <a:cs typeface="Times New Roman" panose="02020603050405020304" pitchFamily="18" charset="0"/>
              </a:rPr>
              <a:t>628th Air Base Wing: Air Force Outstanding Unit Award win</a:t>
            </a:r>
          </a:p>
          <a:p>
            <a:pPr marL="285750" indent="-285750">
              <a:spcAft>
                <a:spcPts val="1200"/>
              </a:spcAft>
              <a:buFont typeface="Arial" panose="020B0604020202020204" pitchFamily="34" charset="0"/>
              <a:buChar char="•"/>
            </a:pPr>
            <a:r>
              <a:rPr lang="en-US" sz="2000" b="1" dirty="0">
                <a:solidFill>
                  <a:srgbClr val="002060"/>
                </a:solidFill>
                <a:latin typeface="Traditional Arabic"/>
                <a:cs typeface="Times New Roman" panose="02020603050405020304" pitchFamily="18" charset="0"/>
              </a:rPr>
              <a:t>437th Airlift Wing Meritorious Unit Award</a:t>
            </a:r>
          </a:p>
          <a:p>
            <a:pPr marL="285750" indent="-285750">
              <a:spcAft>
                <a:spcPts val="1200"/>
              </a:spcAft>
              <a:buFont typeface="Arial" panose="020B0604020202020204" pitchFamily="34" charset="0"/>
              <a:buChar char="•"/>
            </a:pPr>
            <a:r>
              <a:rPr lang="en-US" sz="2000" b="1" u="sng" dirty="0">
                <a:solidFill>
                  <a:srgbClr val="000066"/>
                </a:solidFill>
                <a:latin typeface="Traditional Arabic"/>
                <a:cs typeface="Times New Roman" panose="02020603050405020304" pitchFamily="18" charset="0"/>
              </a:rPr>
              <a:t>AMC’s Busiest Airlift Program </a:t>
            </a:r>
            <a:r>
              <a:rPr lang="en-US" sz="2000" b="1" dirty="0">
                <a:solidFill>
                  <a:srgbClr val="000066"/>
                </a:solidFill>
                <a:latin typeface="Traditional Arabic"/>
                <a:cs typeface="Times New Roman" panose="02020603050405020304" pitchFamily="18" charset="0"/>
              </a:rPr>
              <a:t>16.5K sorties/9K missions</a:t>
            </a:r>
          </a:p>
          <a:p>
            <a:pPr marL="285750" indent="-285750">
              <a:spcAft>
                <a:spcPts val="1200"/>
              </a:spcAft>
              <a:buFont typeface="Arial" panose="020B0604020202020204" pitchFamily="34" charset="0"/>
              <a:buChar char="•"/>
            </a:pPr>
            <a:r>
              <a:rPr lang="en-US" sz="2000" b="1" dirty="0">
                <a:solidFill>
                  <a:srgbClr val="002060"/>
                </a:solidFill>
                <a:latin typeface="Traditional Arabic"/>
                <a:cs typeface="Times New Roman" panose="02020603050405020304" pitchFamily="18" charset="0"/>
              </a:rPr>
              <a:t>Supported </a:t>
            </a:r>
            <a:r>
              <a:rPr lang="en-US" sz="2000" b="1" u="sng" dirty="0">
                <a:solidFill>
                  <a:srgbClr val="002060"/>
                </a:solidFill>
                <a:latin typeface="Traditional Arabic"/>
                <a:cs typeface="Times New Roman" panose="02020603050405020304" pitchFamily="18" charset="0"/>
              </a:rPr>
              <a:t>Army’s busiest port</a:t>
            </a:r>
            <a:r>
              <a:rPr lang="en-US" sz="2000" b="1" dirty="0">
                <a:solidFill>
                  <a:srgbClr val="002060"/>
                </a:solidFill>
                <a:latin typeface="Traditional Arabic"/>
                <a:cs typeface="Times New Roman" panose="02020603050405020304" pitchFamily="18" charset="0"/>
              </a:rPr>
              <a:t>—8M pounds of equipment processed</a:t>
            </a:r>
          </a:p>
          <a:p>
            <a:pPr marL="285750" indent="-285750">
              <a:spcAft>
                <a:spcPts val="1200"/>
              </a:spcAft>
              <a:buFont typeface="Arial" panose="020B0604020202020204" pitchFamily="34" charset="0"/>
              <a:buChar char="•"/>
            </a:pPr>
            <a:r>
              <a:rPr lang="en-US" sz="2000" b="1" dirty="0">
                <a:solidFill>
                  <a:srgbClr val="002060"/>
                </a:solidFill>
                <a:latin typeface="Traditional Arabic"/>
                <a:cs typeface="Times New Roman" panose="02020603050405020304" pitchFamily="18" charset="0"/>
              </a:rPr>
              <a:t>Maintained $3.2B infrastructure—24K acres, 1.8K </a:t>
            </a:r>
            <a:r>
              <a:rPr lang="en-US" sz="2000" b="1" dirty="0" err="1">
                <a:solidFill>
                  <a:srgbClr val="002060"/>
                </a:solidFill>
                <a:latin typeface="Traditional Arabic"/>
                <a:cs typeface="Times New Roman" panose="02020603050405020304" pitchFamily="18" charset="0"/>
              </a:rPr>
              <a:t>bldgs</a:t>
            </a:r>
            <a:r>
              <a:rPr lang="en-US" sz="2000" b="1" dirty="0">
                <a:solidFill>
                  <a:srgbClr val="002060"/>
                </a:solidFill>
                <a:latin typeface="Traditional Arabic"/>
                <a:cs typeface="Times New Roman" panose="02020603050405020304" pitchFamily="18" charset="0"/>
              </a:rPr>
              <a:t>, 4 runways, 2 wharfs,  5 piers, 34 miles of rail</a:t>
            </a:r>
          </a:p>
        </p:txBody>
      </p:sp>
      <p:sp>
        <p:nvSpPr>
          <p:cNvPr id="3" name="Slide Number Placeholder 2"/>
          <p:cNvSpPr>
            <a:spLocks noGrp="1"/>
          </p:cNvSpPr>
          <p:nvPr>
            <p:ph type="sldNum" sz="quarter" idx="4"/>
          </p:nvPr>
        </p:nvSpPr>
        <p:spPr/>
        <p:txBody>
          <a:bodyPr/>
          <a:lstStyle/>
          <a:p>
            <a:fld id="{69388049-F28F-4B88-90F6-7D96A74BF701}" type="slidenum">
              <a:rPr lang="en-US">
                <a:solidFill>
                  <a:prstClr val="black">
                    <a:tint val="75000"/>
                  </a:prstClr>
                </a:solidFill>
              </a:rPr>
              <a:pPr/>
              <a:t>13</a:t>
            </a:fld>
            <a:endParaRPr lang="en-US" dirty="0">
              <a:solidFill>
                <a:prstClr val="black">
                  <a:tint val="75000"/>
                </a:prstClr>
              </a:solidFill>
            </a:endParaRPr>
          </a:p>
        </p:txBody>
      </p:sp>
      <p:pic>
        <p:nvPicPr>
          <p:cNvPr id="7" name="Picture 6"/>
          <p:cNvPicPr>
            <a:picLocks noChangeAspect="1"/>
          </p:cNvPicPr>
          <p:nvPr/>
        </p:nvPicPr>
        <p:blipFill>
          <a:blip r:embed="rId4"/>
          <a:stretch>
            <a:fillRect/>
          </a:stretch>
        </p:blipFill>
        <p:spPr>
          <a:xfrm>
            <a:off x="6724512" y="3832542"/>
            <a:ext cx="2286198" cy="1511939"/>
          </a:xfrm>
          <a:prstGeom prst="rect">
            <a:avLst/>
          </a:prstGeom>
          <a:ln w="28575">
            <a:solidFill>
              <a:srgbClr val="000000"/>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3690" y="5421071"/>
            <a:ext cx="1867020" cy="1319294"/>
          </a:xfrm>
          <a:prstGeom prst="rect">
            <a:avLst/>
          </a:prstGeom>
          <a:ln w="28575">
            <a:solidFill>
              <a:srgbClr val="000000"/>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9871" y="3832542"/>
            <a:ext cx="1528932" cy="1087793"/>
          </a:xfrm>
          <a:prstGeom prst="rect">
            <a:avLst/>
          </a:prstGeom>
          <a:ln w="28575">
            <a:solidFill>
              <a:srgbClr val="000000"/>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9870" y="4953000"/>
            <a:ext cx="1875720" cy="1295952"/>
          </a:xfrm>
          <a:prstGeom prst="rect">
            <a:avLst/>
          </a:prstGeom>
          <a:ln w="28575">
            <a:solidFill>
              <a:schemeClr val="tx1"/>
            </a:solidFill>
          </a:ln>
        </p:spPr>
      </p:pic>
    </p:spTree>
    <p:extLst>
      <p:ext uri="{BB962C8B-B14F-4D97-AF65-F5344CB8AC3E}">
        <p14:creationId xmlns:p14="http://schemas.microsoft.com/office/powerpoint/2010/main" val="1776179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0" dirty="0">
                <a:latin typeface="Arial Black" panose="020B0A04020102020204" pitchFamily="34" charset="0"/>
              </a:rPr>
              <a:t>Mission Accomplishments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29250" y="1535462"/>
            <a:ext cx="3527244" cy="2410453"/>
          </a:xfrm>
          <a:ln w="3810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250" y="3991051"/>
            <a:ext cx="3527244" cy="2456688"/>
          </a:xfrm>
          <a:prstGeom prst="rect">
            <a:avLst/>
          </a:prstGeom>
          <a:ln w="38100">
            <a:solidFill>
              <a:schemeClr val="tx1"/>
            </a:solidFill>
          </a:ln>
        </p:spPr>
      </p:pic>
      <p:sp>
        <p:nvSpPr>
          <p:cNvPr id="7" name="TextBox 6"/>
          <p:cNvSpPr txBox="1"/>
          <p:nvPr/>
        </p:nvSpPr>
        <p:spPr>
          <a:xfrm>
            <a:off x="304800" y="1535698"/>
            <a:ext cx="4648200" cy="478592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dirty="0">
                <a:solidFill>
                  <a:srgbClr val="000066"/>
                </a:solidFill>
                <a:latin typeface="Traditional Arabic" panose="02020603050405020304" pitchFamily="18" charset="-78"/>
                <a:cs typeface="Traditional Arabic" panose="02020603050405020304"/>
              </a:rPr>
              <a:t>Naval Munitions Command aced Mine Readiness Certification—98.4% weapon reliability rating</a:t>
            </a:r>
          </a:p>
          <a:p>
            <a:pPr marL="285750" indent="-285750">
              <a:spcAft>
                <a:spcPts val="600"/>
              </a:spcAft>
              <a:buFont typeface="Arial" panose="020B0604020202020204" pitchFamily="34" charset="0"/>
              <a:buChar char="•"/>
            </a:pPr>
            <a:r>
              <a:rPr lang="en-US" sz="2000" b="1" dirty="0">
                <a:solidFill>
                  <a:srgbClr val="000066"/>
                </a:solidFill>
                <a:latin typeface="Traditional Arabic" panose="02020603050405020304" pitchFamily="18" charset="-78"/>
                <a:cs typeface="Traditional Arabic" panose="02020603050405020304"/>
              </a:rPr>
              <a:t>7 USCG Cutter munitions uploads/1st-time ever; disposal of 16Klbs/$240M captured drugs</a:t>
            </a:r>
          </a:p>
          <a:p>
            <a:pPr marL="285750" indent="-285750">
              <a:spcAft>
                <a:spcPts val="600"/>
              </a:spcAft>
              <a:buFont typeface="Arial" panose="020B0604020202020204" pitchFamily="34" charset="0"/>
              <a:buChar char="•"/>
            </a:pPr>
            <a:r>
              <a:rPr lang="en-US" sz="2000" b="1" dirty="0">
                <a:solidFill>
                  <a:srgbClr val="000066"/>
                </a:solidFill>
                <a:latin typeface="Traditional Arabic" panose="02020603050405020304" pitchFamily="18" charset="-78"/>
                <a:cs typeface="Traditional Arabic" panose="02020603050405020304"/>
              </a:rPr>
              <a:t>Air Force test bed for DHA transition</a:t>
            </a:r>
          </a:p>
          <a:p>
            <a:pPr marL="285750" indent="-285750">
              <a:spcAft>
                <a:spcPts val="600"/>
              </a:spcAft>
              <a:buFont typeface="Arial" panose="020B0604020202020204" pitchFamily="34" charset="0"/>
              <a:buChar char="•"/>
            </a:pPr>
            <a:r>
              <a:rPr lang="en-US" sz="2000" b="1" dirty="0">
                <a:solidFill>
                  <a:srgbClr val="000066"/>
                </a:solidFill>
                <a:latin typeface="Traditional Arabic" panose="02020603050405020304" pitchFamily="18" charset="-78"/>
                <a:cs typeface="Traditional Arabic" panose="02020603050405020304"/>
              </a:rPr>
              <a:t>Issued 35M gallons of fuel &amp; 20K parts—moved 58.8K tons of cargo &amp; 62.2K passengers</a:t>
            </a:r>
          </a:p>
          <a:p>
            <a:pPr marL="285750" indent="-285750">
              <a:spcAft>
                <a:spcPts val="600"/>
              </a:spcAft>
              <a:buFont typeface="Arial" panose="020B0604020202020204" pitchFamily="34" charset="0"/>
              <a:buChar char="•"/>
            </a:pPr>
            <a:r>
              <a:rPr lang="en-US" sz="2000" b="1" dirty="0">
                <a:solidFill>
                  <a:srgbClr val="000066"/>
                </a:solidFill>
                <a:latin typeface="Traditional Arabic" panose="02020603050405020304" pitchFamily="18" charset="-78"/>
                <a:cs typeface="Traditional Arabic" panose="02020603050405020304"/>
              </a:rPr>
              <a:t>Maintained 1.2K vehicles; executed 8.2K repairs</a:t>
            </a:r>
          </a:p>
          <a:p>
            <a:pPr marL="285750" indent="-285750">
              <a:spcAft>
                <a:spcPts val="600"/>
              </a:spcAft>
              <a:buFont typeface="Arial" panose="020B0604020202020204" pitchFamily="34" charset="0"/>
              <a:buChar char="•"/>
            </a:pPr>
            <a:r>
              <a:rPr lang="en-US" sz="2000" b="1" dirty="0">
                <a:solidFill>
                  <a:srgbClr val="000066"/>
                </a:solidFill>
                <a:latin typeface="Traditional Arabic" panose="02020603050405020304" pitchFamily="18" charset="-78"/>
                <a:cs typeface="Traditional Arabic" panose="02020603050405020304"/>
              </a:rPr>
              <a:t>Puerto Rico recovery ops; 179 </a:t>
            </a:r>
            <a:r>
              <a:rPr lang="en-US" sz="2000" b="1" dirty="0" err="1">
                <a:solidFill>
                  <a:srgbClr val="000066"/>
                </a:solidFill>
                <a:latin typeface="Traditional Arabic" panose="02020603050405020304" pitchFamily="18" charset="-78"/>
                <a:cs typeface="Traditional Arabic" panose="02020603050405020304"/>
              </a:rPr>
              <a:t>pax</a:t>
            </a:r>
            <a:r>
              <a:rPr lang="en-US" sz="2000" b="1" dirty="0">
                <a:solidFill>
                  <a:srgbClr val="000066"/>
                </a:solidFill>
                <a:latin typeface="Traditional Arabic" panose="02020603050405020304" pitchFamily="18" charset="-78"/>
                <a:cs typeface="Traditional Arabic" panose="02020603050405020304"/>
              </a:rPr>
              <a:t>/161K tons cargo delivered by sea and air</a:t>
            </a:r>
          </a:p>
        </p:txBody>
      </p:sp>
      <p:sp>
        <p:nvSpPr>
          <p:cNvPr id="3" name="Slide Number Placeholder 2"/>
          <p:cNvSpPr>
            <a:spLocks noGrp="1"/>
          </p:cNvSpPr>
          <p:nvPr>
            <p:ph type="sldNum" sz="quarter" idx="4"/>
          </p:nvPr>
        </p:nvSpPr>
        <p:spPr/>
        <p:txBody>
          <a:bodyPr/>
          <a:lstStyle/>
          <a:p>
            <a:fld id="{69388049-F28F-4B88-90F6-7D96A74BF701}" type="slidenum">
              <a:rPr lang="en-US">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2612169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 t="12681" r="-543"/>
          <a:stretch/>
        </p:blipFill>
        <p:spPr>
          <a:xfrm>
            <a:off x="2971800" y="1600200"/>
            <a:ext cx="3200400" cy="4169172"/>
          </a:xfrm>
          <a:prstGeom prst="rect">
            <a:avLst/>
          </a:prstGeom>
        </p:spPr>
      </p:pic>
      <p:sp>
        <p:nvSpPr>
          <p:cNvPr id="3078" name="Rectangle 4"/>
          <p:cNvSpPr>
            <a:spLocks noGrp="1" noChangeArrowheads="1"/>
          </p:cNvSpPr>
          <p:nvPr>
            <p:ph type="title"/>
          </p:nvPr>
        </p:nvSpPr>
        <p:spPr>
          <a:xfrm>
            <a:off x="0" y="198438"/>
            <a:ext cx="8991600" cy="1173162"/>
          </a:xfrm>
        </p:spPr>
        <p:txBody>
          <a:bodyPr wrap="none">
            <a:normAutofit/>
          </a:bodyPr>
          <a:lstStyle/>
          <a:p>
            <a:pPr>
              <a:defRPr/>
            </a:pPr>
            <a:r>
              <a:rPr lang="en-US" sz="3200" b="0" i="0" dirty="0">
                <a:latin typeface="Arial Black" panose="020B0A04020102020204" pitchFamily="34" charset="0"/>
              </a:rPr>
              <a:t>Economic / Community</a:t>
            </a:r>
            <a:br>
              <a:rPr lang="en-US" sz="3200" b="0" i="0" dirty="0">
                <a:latin typeface="Arial Black" panose="020B0A04020102020204" pitchFamily="34" charset="0"/>
              </a:rPr>
            </a:br>
            <a:r>
              <a:rPr lang="en-US" sz="3200" b="0" i="0" dirty="0">
                <a:latin typeface="Arial Black" panose="020B0A04020102020204" pitchFamily="34" charset="0"/>
              </a:rPr>
              <a:t>Impact</a:t>
            </a:r>
          </a:p>
        </p:txBody>
      </p:sp>
      <p:sp>
        <p:nvSpPr>
          <p:cNvPr id="3" name="Content Placeholder 2"/>
          <p:cNvSpPr>
            <a:spLocks noGrp="1"/>
          </p:cNvSpPr>
          <p:nvPr>
            <p:ph idx="1"/>
          </p:nvPr>
        </p:nvSpPr>
        <p:spPr>
          <a:xfrm>
            <a:off x="6459032" y="1537395"/>
            <a:ext cx="2667000" cy="4671266"/>
          </a:xfrm>
        </p:spPr>
        <p:txBody>
          <a:bodyPr>
            <a:noAutofit/>
          </a:bodyPr>
          <a:lstStyle/>
          <a:p>
            <a:pPr marL="0" indent="0" algn="ctr">
              <a:spcBef>
                <a:spcPts val="100"/>
              </a:spcBef>
              <a:buNone/>
            </a:pPr>
            <a:r>
              <a:rPr lang="en-US" sz="2400" dirty="0">
                <a:solidFill>
                  <a:srgbClr val="00B050"/>
                </a:solidFill>
                <a:latin typeface="Franklin Gothic Heavy" panose="020B0903020102020204" pitchFamily="34" charset="0"/>
              </a:rPr>
              <a:t>$3.6B </a:t>
            </a:r>
            <a:r>
              <a:rPr lang="en-US" sz="1800" dirty="0">
                <a:solidFill>
                  <a:schemeClr val="tx1"/>
                </a:solidFill>
              </a:rPr>
              <a:t> </a:t>
            </a:r>
          </a:p>
          <a:p>
            <a:pPr marL="0" indent="0" algn="ctr">
              <a:spcBef>
                <a:spcPts val="100"/>
              </a:spcBef>
              <a:buNone/>
            </a:pPr>
            <a:r>
              <a:rPr lang="en-US" sz="1800" dirty="0">
                <a:solidFill>
                  <a:srgbClr val="002060"/>
                </a:solidFill>
                <a:latin typeface="+mn-lt"/>
              </a:rPr>
              <a:t>Total Annual Labor Income of JB Charleston in SC</a:t>
            </a:r>
          </a:p>
          <a:p>
            <a:pPr marL="0" indent="0" algn="ctr">
              <a:spcBef>
                <a:spcPts val="25"/>
              </a:spcBef>
              <a:buNone/>
            </a:pPr>
            <a:endParaRPr lang="en-US" sz="1800" dirty="0">
              <a:solidFill>
                <a:schemeClr val="tx1"/>
              </a:solidFill>
            </a:endParaRPr>
          </a:p>
          <a:p>
            <a:pPr marL="0" indent="0" algn="ctr">
              <a:spcBef>
                <a:spcPts val="100"/>
              </a:spcBef>
              <a:buNone/>
            </a:pPr>
            <a:r>
              <a:rPr lang="en-US" sz="2400" dirty="0">
                <a:solidFill>
                  <a:srgbClr val="00B050"/>
                </a:solidFill>
                <a:latin typeface="Franklin Gothic Heavy" panose="020B0903020102020204" pitchFamily="34" charset="0"/>
              </a:rPr>
              <a:t>66%</a:t>
            </a:r>
            <a:r>
              <a:rPr lang="en-US" sz="2400" dirty="0">
                <a:solidFill>
                  <a:srgbClr val="00B050"/>
                </a:solidFill>
              </a:rPr>
              <a:t> </a:t>
            </a:r>
            <a:endParaRPr lang="en-US" sz="1800" dirty="0">
              <a:solidFill>
                <a:srgbClr val="00B050"/>
              </a:solidFill>
              <a:latin typeface="+mn-lt"/>
            </a:endParaRPr>
          </a:p>
          <a:p>
            <a:pPr marL="0" indent="0" algn="ctr">
              <a:spcBef>
                <a:spcPts val="100"/>
              </a:spcBef>
              <a:buNone/>
            </a:pPr>
            <a:r>
              <a:rPr lang="en-US" sz="1800" dirty="0">
                <a:latin typeface="+mn-lt"/>
              </a:rPr>
              <a:t>Percentage of all of South Carolina’s DoD Contracts executed at JB Charleston </a:t>
            </a:r>
          </a:p>
          <a:p>
            <a:pPr marL="0" indent="0" algn="ctr">
              <a:spcBef>
                <a:spcPts val="100"/>
              </a:spcBef>
              <a:buNone/>
            </a:pPr>
            <a:r>
              <a:rPr lang="en-US" sz="1800" dirty="0">
                <a:latin typeface="+mn-lt"/>
              </a:rPr>
              <a:t>(over $300 million) </a:t>
            </a:r>
          </a:p>
          <a:p>
            <a:pPr marL="0" indent="0" algn="ctr">
              <a:spcBef>
                <a:spcPts val="25"/>
              </a:spcBef>
              <a:buNone/>
            </a:pPr>
            <a:endParaRPr lang="en-US" sz="2400" dirty="0">
              <a:solidFill>
                <a:schemeClr val="tx1"/>
              </a:solidFill>
            </a:endParaRPr>
          </a:p>
          <a:p>
            <a:pPr marL="0" indent="0" algn="ctr">
              <a:spcBef>
                <a:spcPts val="100"/>
              </a:spcBef>
              <a:buNone/>
            </a:pPr>
            <a:r>
              <a:rPr lang="en-US" sz="2400" dirty="0">
                <a:solidFill>
                  <a:srgbClr val="00B050"/>
                </a:solidFill>
                <a:latin typeface="Franklin Gothic Heavy" panose="020B0903020102020204" pitchFamily="34" charset="0"/>
              </a:rPr>
              <a:t>$188.7M </a:t>
            </a:r>
          </a:p>
          <a:p>
            <a:pPr marL="0" indent="0" algn="ctr">
              <a:spcBef>
                <a:spcPts val="100"/>
              </a:spcBef>
              <a:buNone/>
            </a:pPr>
            <a:r>
              <a:rPr lang="en-US" sz="1800" dirty="0">
                <a:latin typeface="+mn-lt"/>
              </a:rPr>
              <a:t>Total Annual Economic Impact of JB Charleston-Linked Retirees</a:t>
            </a:r>
            <a:endParaRPr lang="en-US" sz="1800" b="0" dirty="0">
              <a:latin typeface="+mn-lt"/>
            </a:endParaRPr>
          </a:p>
          <a:p>
            <a:pPr marL="0" indent="0">
              <a:spcBef>
                <a:spcPts val="100"/>
              </a:spcBef>
              <a:buNone/>
            </a:pPr>
            <a:endParaRPr lang="en-US" sz="900" b="0" dirty="0">
              <a:solidFill>
                <a:srgbClr val="002060"/>
              </a:solidFill>
            </a:endParaRPr>
          </a:p>
        </p:txBody>
      </p:sp>
      <p:sp>
        <p:nvSpPr>
          <p:cNvPr id="2" name="Slide Number Placeholder 1"/>
          <p:cNvSpPr>
            <a:spLocks noGrp="1"/>
          </p:cNvSpPr>
          <p:nvPr>
            <p:ph type="sldNum" sz="quarter" idx="4"/>
          </p:nvPr>
        </p:nvSpPr>
        <p:spPr/>
        <p:txBody>
          <a:bodyPr/>
          <a:lstStyle/>
          <a:p>
            <a:fld id="{69388049-F28F-4B88-90F6-7D96A74BF701}" type="slidenum">
              <a:rPr lang="en-US" smtClean="0">
                <a:solidFill>
                  <a:prstClr val="black">
                    <a:tint val="75000"/>
                  </a:prstClr>
                </a:solidFill>
              </a:rPr>
              <a:pPr/>
              <a:t>15</a:t>
            </a:fld>
            <a:endParaRPr lang="en-US" dirty="0">
              <a:solidFill>
                <a:prstClr val="black">
                  <a:tint val="75000"/>
                </a:prstClr>
              </a:solidFill>
            </a:endParaRPr>
          </a:p>
        </p:txBody>
      </p:sp>
      <p:sp>
        <p:nvSpPr>
          <p:cNvPr id="4" name="TextBox 3"/>
          <p:cNvSpPr txBox="1"/>
          <p:nvPr/>
        </p:nvSpPr>
        <p:spPr>
          <a:xfrm>
            <a:off x="0" y="1618710"/>
            <a:ext cx="2633133" cy="4262705"/>
          </a:xfrm>
          <a:prstGeom prst="rect">
            <a:avLst/>
          </a:prstGeom>
          <a:noFill/>
        </p:spPr>
        <p:txBody>
          <a:bodyPr wrap="square" rtlCol="0">
            <a:spAutoFit/>
          </a:bodyPr>
          <a:lstStyle/>
          <a:p>
            <a:pPr algn="ctr">
              <a:spcBef>
                <a:spcPts val="100"/>
              </a:spcBef>
            </a:pPr>
            <a:r>
              <a:rPr lang="en-US" sz="2400" dirty="0">
                <a:solidFill>
                  <a:srgbClr val="00B050"/>
                </a:solidFill>
                <a:latin typeface="Franklin Gothic Heavy" panose="020B0903020102020204" pitchFamily="34" charset="0"/>
              </a:rPr>
              <a:t>20%</a:t>
            </a:r>
            <a:r>
              <a:rPr lang="en-US" sz="2400" dirty="0">
                <a:solidFill>
                  <a:srgbClr val="00B050"/>
                </a:solidFill>
              </a:rPr>
              <a:t> </a:t>
            </a:r>
          </a:p>
          <a:p>
            <a:pPr algn="ctr">
              <a:spcBef>
                <a:spcPts val="100"/>
              </a:spcBef>
            </a:pPr>
            <a:r>
              <a:rPr lang="en-US" b="1" dirty="0">
                <a:solidFill>
                  <a:srgbClr val="000066"/>
                </a:solidFill>
              </a:rPr>
              <a:t>Percentage of all jobs in Charleston Metro Statistical Area tied to JB Charleston</a:t>
            </a:r>
          </a:p>
          <a:p>
            <a:pPr algn="ctr"/>
            <a:endParaRPr lang="en-US" sz="1600" dirty="0">
              <a:solidFill>
                <a:srgbClr val="00B050"/>
              </a:solidFill>
              <a:latin typeface="Franklin Gothic Heavy" panose="020B0903020102020204" pitchFamily="34" charset="0"/>
            </a:endParaRPr>
          </a:p>
          <a:p>
            <a:pPr algn="ctr">
              <a:spcBef>
                <a:spcPts val="100"/>
              </a:spcBef>
            </a:pPr>
            <a:r>
              <a:rPr lang="en-US" sz="2400" dirty="0">
                <a:solidFill>
                  <a:srgbClr val="00B050"/>
                </a:solidFill>
                <a:latin typeface="Franklin Gothic Heavy" panose="020B0903020102020204" pitchFamily="34" charset="0"/>
              </a:rPr>
              <a:t>$8.7B </a:t>
            </a:r>
          </a:p>
          <a:p>
            <a:pPr algn="ctr">
              <a:spcBef>
                <a:spcPts val="100"/>
              </a:spcBef>
            </a:pPr>
            <a:r>
              <a:rPr lang="en-US" b="1" dirty="0">
                <a:solidFill>
                  <a:srgbClr val="002060"/>
                </a:solidFill>
              </a:rPr>
              <a:t>Total Annual Economic Impact of JB Charleston on SC</a:t>
            </a:r>
          </a:p>
          <a:p>
            <a:pPr algn="ctr">
              <a:spcBef>
                <a:spcPts val="100"/>
              </a:spcBef>
            </a:pPr>
            <a:endParaRPr lang="en-US" sz="1600" dirty="0"/>
          </a:p>
          <a:p>
            <a:pPr algn="ctr">
              <a:spcBef>
                <a:spcPts val="100"/>
              </a:spcBef>
            </a:pPr>
            <a:r>
              <a:rPr lang="en-US" sz="2400" dirty="0">
                <a:solidFill>
                  <a:srgbClr val="00B050"/>
                </a:solidFill>
                <a:latin typeface="Franklin Gothic Heavy" panose="020B0903020102020204" pitchFamily="34" charset="0"/>
              </a:rPr>
              <a:t>50,303</a:t>
            </a:r>
            <a:r>
              <a:rPr lang="en-US" sz="2000" dirty="0"/>
              <a:t> </a:t>
            </a:r>
          </a:p>
          <a:p>
            <a:pPr algn="ctr">
              <a:spcBef>
                <a:spcPts val="100"/>
              </a:spcBef>
            </a:pPr>
            <a:r>
              <a:rPr lang="en-US" b="1" dirty="0">
                <a:solidFill>
                  <a:srgbClr val="002060"/>
                </a:solidFill>
              </a:rPr>
              <a:t>Total Employment Driven by JB Charleston</a:t>
            </a:r>
          </a:p>
        </p:txBody>
      </p:sp>
      <p:sp>
        <p:nvSpPr>
          <p:cNvPr id="6" name="TextBox 5"/>
          <p:cNvSpPr txBox="1"/>
          <p:nvPr/>
        </p:nvSpPr>
        <p:spPr>
          <a:xfrm>
            <a:off x="2555001" y="5435739"/>
            <a:ext cx="3886200" cy="1077218"/>
          </a:xfrm>
          <a:prstGeom prst="rect">
            <a:avLst/>
          </a:prstGeom>
          <a:noFill/>
          <a:ln>
            <a:solidFill>
              <a:srgbClr val="002060"/>
            </a:solidFill>
          </a:ln>
        </p:spPr>
        <p:txBody>
          <a:bodyPr wrap="square" rtlCol="0">
            <a:spAutoFit/>
          </a:bodyPr>
          <a:lstStyle/>
          <a:p>
            <a:pPr algn="ctr"/>
            <a:r>
              <a:rPr lang="en-US" sz="1600" b="1" dirty="0">
                <a:solidFill>
                  <a:srgbClr val="000066"/>
                </a:solidFill>
              </a:rPr>
              <a:t>Charleston Metro Chamber of Commerce</a:t>
            </a:r>
          </a:p>
          <a:p>
            <a:pPr algn="ctr"/>
            <a:r>
              <a:rPr lang="en-US" sz="1600" b="1" dirty="0">
                <a:solidFill>
                  <a:srgbClr val="000066"/>
                </a:solidFill>
              </a:rPr>
              <a:t>presented Joint Base Charleston the </a:t>
            </a:r>
          </a:p>
          <a:p>
            <a:pPr algn="ctr"/>
            <a:r>
              <a:rPr lang="en-US" sz="1600" b="1" dirty="0">
                <a:solidFill>
                  <a:srgbClr val="000066"/>
                </a:solidFill>
              </a:rPr>
              <a:t>“2015 Pillar Award” </a:t>
            </a:r>
          </a:p>
          <a:p>
            <a:pPr algn="ctr"/>
            <a:r>
              <a:rPr lang="en-US" sz="1600" b="1" dirty="0">
                <a:solidFill>
                  <a:srgbClr val="000066"/>
                </a:solidFill>
              </a:rPr>
              <a:t> for long standing excellence</a:t>
            </a:r>
          </a:p>
        </p:txBody>
      </p:sp>
      <p:sp>
        <p:nvSpPr>
          <p:cNvPr id="7" name="TextBox 6"/>
          <p:cNvSpPr txBox="1"/>
          <p:nvPr/>
        </p:nvSpPr>
        <p:spPr>
          <a:xfrm>
            <a:off x="6465433" y="6492875"/>
            <a:ext cx="2654198" cy="276999"/>
          </a:xfrm>
          <a:prstGeom prst="rect">
            <a:avLst/>
          </a:prstGeom>
          <a:noFill/>
        </p:spPr>
        <p:txBody>
          <a:bodyPr wrap="square" rtlCol="0">
            <a:spAutoFit/>
          </a:bodyPr>
          <a:lstStyle/>
          <a:p>
            <a:r>
              <a:rPr lang="en-US" sz="600" dirty="0">
                <a:solidFill>
                  <a:srgbClr val="000066"/>
                </a:solidFill>
              </a:rPr>
              <a:t>Sources: “The Economic Impact of South Carolina’s Military Community” – USC School of Business, Apr 2017</a:t>
            </a:r>
          </a:p>
        </p:txBody>
      </p:sp>
    </p:spTree>
    <p:extLst>
      <p:ext uri="{BB962C8B-B14F-4D97-AF65-F5344CB8AC3E}">
        <p14:creationId xmlns:p14="http://schemas.microsoft.com/office/powerpoint/2010/main" val="9339879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i="0" dirty="0">
                <a:latin typeface="Arial Black" panose="020B0A04020102020204" pitchFamily="34" charset="0"/>
              </a:rPr>
              <a:t>Who We Are:                 Volunteers</a:t>
            </a:r>
          </a:p>
        </p:txBody>
      </p:sp>
      <p:pic>
        <p:nvPicPr>
          <p:cNvPr id="13" name="Content Placeholder 1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48488" y="1613284"/>
            <a:ext cx="2647819" cy="1891913"/>
          </a:xfrm>
          <a:ln w="38100">
            <a:solidFill>
              <a:schemeClr val="tx1"/>
            </a:solidFill>
          </a:ln>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8488" y="4803598"/>
            <a:ext cx="2609021" cy="1864219"/>
          </a:xfrm>
          <a:prstGeom prst="rect">
            <a:avLst/>
          </a:prstGeom>
          <a:ln w="38100">
            <a:solidFill>
              <a:schemeClr val="tx1"/>
            </a:solidFill>
          </a:ln>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99" y="4731189"/>
            <a:ext cx="2619222" cy="1870873"/>
          </a:xfrm>
          <a:prstGeom prst="rect">
            <a:avLst/>
          </a:prstGeom>
          <a:ln w="38100">
            <a:solidFill>
              <a:schemeClr val="tx1"/>
            </a:solidFill>
          </a:ln>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598" y="1617094"/>
            <a:ext cx="2543024" cy="1815713"/>
          </a:xfrm>
          <a:prstGeom prst="rect">
            <a:avLst/>
          </a:prstGeom>
          <a:ln w="38100">
            <a:solidFill>
              <a:schemeClr val="tx1"/>
            </a:solidFill>
          </a:ln>
        </p:spPr>
      </p:pic>
      <p:sp>
        <p:nvSpPr>
          <p:cNvPr id="3" name="Slide Number Placeholder 2"/>
          <p:cNvSpPr>
            <a:spLocks noGrp="1"/>
          </p:cNvSpPr>
          <p:nvPr>
            <p:ph type="sldNum" sz="quarter" idx="4"/>
          </p:nvPr>
        </p:nvSpPr>
        <p:spPr/>
        <p:txBody>
          <a:bodyPr/>
          <a:lstStyle/>
          <a:p>
            <a:fld id="{69388049-F28F-4B88-90F6-7D96A74BF701}" type="slidenum">
              <a:rPr lang="en-US">
                <a:solidFill>
                  <a:prstClr val="black">
                    <a:tint val="75000"/>
                  </a:prstClr>
                </a:solidFill>
              </a:rPr>
              <a:pPr/>
              <a:t>16</a:t>
            </a:fld>
            <a:endParaRPr lang="en-US" dirty="0">
              <a:solidFill>
                <a:prstClr val="black">
                  <a:tint val="75000"/>
                </a:prstClr>
              </a:solidFill>
            </a:endParaRPr>
          </a:p>
        </p:txBody>
      </p:sp>
      <p:sp>
        <p:nvSpPr>
          <p:cNvPr id="4" name="TextBox 3"/>
          <p:cNvSpPr txBox="1"/>
          <p:nvPr/>
        </p:nvSpPr>
        <p:spPr>
          <a:xfrm>
            <a:off x="3076422" y="1295400"/>
            <a:ext cx="3095777" cy="5478423"/>
          </a:xfrm>
          <a:prstGeom prst="rect">
            <a:avLst/>
          </a:prstGeom>
          <a:noFill/>
        </p:spPr>
        <p:txBody>
          <a:bodyPr wrap="square" rtlCol="0">
            <a:spAutoFit/>
          </a:bodyPr>
          <a:lstStyle/>
          <a:p>
            <a:pPr algn="ctr"/>
            <a:endParaRPr lang="en-US" dirty="0"/>
          </a:p>
          <a:p>
            <a:pPr algn="ctr"/>
            <a:r>
              <a:rPr lang="en-US" sz="2000" dirty="0">
                <a:solidFill>
                  <a:srgbClr val="00B050"/>
                </a:solidFill>
                <a:latin typeface="Franklin Gothic Heavy" panose="020B0903020102020204" pitchFamily="34" charset="0"/>
              </a:rPr>
              <a:t>68,000 hours</a:t>
            </a:r>
          </a:p>
          <a:p>
            <a:pPr algn="ctr"/>
            <a:r>
              <a:rPr lang="en-US" sz="2000" dirty="0">
                <a:solidFill>
                  <a:schemeClr val="tx2">
                    <a:lumMod val="75000"/>
                  </a:schemeClr>
                </a:solidFill>
              </a:rPr>
              <a:t>Total documented volunteer hours in 2017</a:t>
            </a:r>
          </a:p>
          <a:p>
            <a:pPr algn="ctr"/>
            <a:endParaRPr lang="en-US" sz="1600" dirty="0"/>
          </a:p>
          <a:p>
            <a:pPr algn="ctr">
              <a:lnSpc>
                <a:spcPct val="150000"/>
              </a:lnSpc>
            </a:pPr>
            <a:r>
              <a:rPr lang="en-US" sz="1600" dirty="0">
                <a:solidFill>
                  <a:srgbClr val="00B050"/>
                </a:solidFill>
                <a:latin typeface="Franklin Gothic Heavy" panose="020B0903020102020204" pitchFamily="34" charset="0"/>
              </a:rPr>
              <a:t>1,200 hours </a:t>
            </a:r>
          </a:p>
          <a:p>
            <a:pPr algn="ctr"/>
            <a:r>
              <a:rPr lang="en-US" sz="1400" b="1" dirty="0">
                <a:solidFill>
                  <a:schemeClr val="tx2">
                    <a:lumMod val="75000"/>
                  </a:schemeClr>
                </a:solidFill>
              </a:rPr>
              <a:t>Trident United Way Day of Caring</a:t>
            </a:r>
          </a:p>
          <a:p>
            <a:pPr algn="ctr">
              <a:lnSpc>
                <a:spcPct val="150000"/>
              </a:lnSpc>
            </a:pPr>
            <a:endParaRPr lang="en-US" sz="1600" dirty="0">
              <a:solidFill>
                <a:srgbClr val="00B050"/>
              </a:solidFill>
              <a:latin typeface="Franklin Gothic Heavy" panose="020B0903020102020204" pitchFamily="34" charset="0"/>
            </a:endParaRPr>
          </a:p>
          <a:p>
            <a:pPr algn="ctr">
              <a:lnSpc>
                <a:spcPct val="150000"/>
              </a:lnSpc>
            </a:pPr>
            <a:r>
              <a:rPr lang="en-US" sz="1600" dirty="0">
                <a:solidFill>
                  <a:srgbClr val="00B050"/>
                </a:solidFill>
                <a:latin typeface="Franklin Gothic Heavy" panose="020B0903020102020204" pitchFamily="34" charset="0"/>
              </a:rPr>
              <a:t>3,721 hours</a:t>
            </a:r>
          </a:p>
          <a:p>
            <a:pPr algn="ctr"/>
            <a:r>
              <a:rPr lang="en-US" sz="1400" dirty="0">
                <a:solidFill>
                  <a:srgbClr val="002060"/>
                </a:solidFill>
              </a:rPr>
              <a:t> </a:t>
            </a:r>
            <a:r>
              <a:rPr lang="en-US" sz="1400" b="1" dirty="0">
                <a:solidFill>
                  <a:schemeClr val="tx2">
                    <a:lumMod val="75000"/>
                  </a:schemeClr>
                </a:solidFill>
              </a:rPr>
              <a:t>“Project Good Neighbor” NNPTC</a:t>
            </a:r>
          </a:p>
          <a:p>
            <a:pPr algn="ctr">
              <a:lnSpc>
                <a:spcPct val="150000"/>
              </a:lnSpc>
            </a:pPr>
            <a:endParaRPr lang="en-US" sz="1600" dirty="0">
              <a:solidFill>
                <a:srgbClr val="00B050"/>
              </a:solidFill>
              <a:latin typeface="Franklin Gothic Heavy" panose="020B0903020102020204" pitchFamily="34" charset="0"/>
            </a:endParaRPr>
          </a:p>
          <a:p>
            <a:pPr algn="ctr">
              <a:lnSpc>
                <a:spcPct val="150000"/>
              </a:lnSpc>
            </a:pPr>
            <a:r>
              <a:rPr lang="en-US" sz="1600" dirty="0">
                <a:solidFill>
                  <a:srgbClr val="00B050"/>
                </a:solidFill>
                <a:latin typeface="Franklin Gothic Heavy" panose="020B0903020102020204" pitchFamily="34" charset="0"/>
              </a:rPr>
              <a:t>4,436 hours </a:t>
            </a:r>
          </a:p>
          <a:p>
            <a:pPr algn="ctr">
              <a:lnSpc>
                <a:spcPct val="150000"/>
              </a:lnSpc>
            </a:pPr>
            <a:r>
              <a:rPr lang="en-US" sz="1400" dirty="0">
                <a:solidFill>
                  <a:srgbClr val="002060"/>
                </a:solidFill>
              </a:rPr>
              <a:t> </a:t>
            </a:r>
            <a:r>
              <a:rPr lang="en-US" sz="1400" b="1" dirty="0">
                <a:solidFill>
                  <a:srgbClr val="002060"/>
                </a:solidFill>
              </a:rPr>
              <a:t>437th Maintenance Group</a:t>
            </a:r>
          </a:p>
          <a:p>
            <a:pPr algn="ctr">
              <a:lnSpc>
                <a:spcPct val="150000"/>
              </a:lnSpc>
            </a:pPr>
            <a:endParaRPr lang="en-US" sz="1600" dirty="0">
              <a:solidFill>
                <a:srgbClr val="00B050"/>
              </a:solidFill>
              <a:latin typeface="Franklin Gothic Heavy" panose="020B0903020102020204" pitchFamily="34" charset="0"/>
            </a:endParaRPr>
          </a:p>
          <a:p>
            <a:pPr algn="ctr">
              <a:lnSpc>
                <a:spcPct val="150000"/>
              </a:lnSpc>
            </a:pPr>
            <a:r>
              <a:rPr lang="en-US" sz="1600" dirty="0">
                <a:solidFill>
                  <a:srgbClr val="00B050"/>
                </a:solidFill>
                <a:latin typeface="Franklin Gothic Heavy" panose="020B0903020102020204" pitchFamily="34" charset="0"/>
              </a:rPr>
              <a:t>450 projects </a:t>
            </a:r>
          </a:p>
          <a:p>
            <a:pPr algn="ctr">
              <a:lnSpc>
                <a:spcPct val="150000"/>
              </a:lnSpc>
            </a:pPr>
            <a:r>
              <a:rPr lang="en-US" sz="1400" b="1" dirty="0">
                <a:solidFill>
                  <a:srgbClr val="002060"/>
                </a:solidFill>
              </a:rPr>
              <a:t> </a:t>
            </a:r>
            <a:r>
              <a:rPr lang="en-US" sz="1400" b="1" dirty="0">
                <a:solidFill>
                  <a:schemeClr val="tx2">
                    <a:lumMod val="75000"/>
                  </a:schemeClr>
                </a:solidFill>
              </a:rPr>
              <a:t>SPAWAR</a:t>
            </a:r>
          </a:p>
          <a:p>
            <a:pPr algn="ctr"/>
            <a:endParaRPr lang="en-US" dirty="0"/>
          </a:p>
        </p:txBody>
      </p:sp>
    </p:spTree>
    <p:extLst>
      <p:ext uri="{BB962C8B-B14F-4D97-AF65-F5344CB8AC3E}">
        <p14:creationId xmlns:p14="http://schemas.microsoft.com/office/powerpoint/2010/main" val="2469758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4"/>
          <p:cNvSpPr>
            <a:spLocks noGrp="1" noChangeArrowheads="1"/>
          </p:cNvSpPr>
          <p:nvPr>
            <p:ph type="title"/>
          </p:nvPr>
        </p:nvSpPr>
        <p:spPr>
          <a:xfrm>
            <a:off x="0" y="0"/>
            <a:ext cx="9144000" cy="1524000"/>
          </a:xfrm>
        </p:spPr>
        <p:txBody>
          <a:bodyPr wrap="none">
            <a:normAutofit/>
          </a:bodyPr>
          <a:lstStyle/>
          <a:p>
            <a:pPr>
              <a:defRPr/>
            </a:pPr>
            <a:r>
              <a:rPr lang="en-US" sz="3200" b="0" i="0" dirty="0">
                <a:latin typeface="Arial Black" panose="020B0A04020102020204" pitchFamily="34" charset="0"/>
              </a:rPr>
              <a:t>TEAM CHARLESTON</a:t>
            </a:r>
          </a:p>
        </p:txBody>
      </p:sp>
      <p:sp>
        <p:nvSpPr>
          <p:cNvPr id="4100" name="Text Box 2"/>
          <p:cNvSpPr txBox="1">
            <a:spLocks noChangeArrowheads="1"/>
          </p:cNvSpPr>
          <p:nvPr/>
        </p:nvSpPr>
        <p:spPr bwMode="auto">
          <a:xfrm>
            <a:off x="533400" y="2046982"/>
            <a:ext cx="2943434" cy="1077218"/>
          </a:xfrm>
          <a:prstGeom prst="rect">
            <a:avLst/>
          </a:prstGeom>
          <a:noFill/>
          <a:ln w="12699">
            <a:noFill/>
            <a:miter lim="800000"/>
            <a:headEnd/>
            <a:tailEnd/>
          </a:ln>
        </p:spPr>
        <p:txBody>
          <a:bodyPr wrap="none" anchor="ctr">
            <a:spAutoFit/>
          </a:bodyPr>
          <a:lstStyle/>
          <a:p>
            <a:pPr algn="ctr" eaLnBrk="0" hangingPunct="0"/>
            <a:r>
              <a:rPr lang="en-US" sz="3200" b="1" i="1" dirty="0">
                <a:solidFill>
                  <a:srgbClr val="000066"/>
                </a:solidFill>
                <a:latin typeface="Traditional Arabic" pitchFamily="18" charset="-78"/>
                <a:cs typeface="Traditional Arabic" pitchFamily="18" charset="-78"/>
              </a:rPr>
              <a:t>INCREDIBLE </a:t>
            </a:r>
          </a:p>
          <a:p>
            <a:pPr algn="ctr" eaLnBrk="0" hangingPunct="0"/>
            <a:r>
              <a:rPr lang="en-US" sz="3200" b="1" i="1" dirty="0">
                <a:solidFill>
                  <a:srgbClr val="000066"/>
                </a:solidFill>
                <a:latin typeface="Traditional Arabic" pitchFamily="18" charset="-78"/>
                <a:cs typeface="Traditional Arabic" pitchFamily="18" charset="-78"/>
              </a:rPr>
              <a:t> MISSIONS...</a:t>
            </a:r>
          </a:p>
        </p:txBody>
      </p:sp>
      <p:sp>
        <p:nvSpPr>
          <p:cNvPr id="4101" name="Text Box 3"/>
          <p:cNvSpPr txBox="1">
            <a:spLocks noChangeArrowheads="1"/>
          </p:cNvSpPr>
          <p:nvPr/>
        </p:nvSpPr>
        <p:spPr bwMode="auto">
          <a:xfrm>
            <a:off x="5265442" y="5181600"/>
            <a:ext cx="3116558" cy="1077218"/>
          </a:xfrm>
          <a:prstGeom prst="rect">
            <a:avLst/>
          </a:prstGeom>
          <a:noFill/>
          <a:ln w="12699">
            <a:noFill/>
            <a:miter lim="800000"/>
            <a:headEnd/>
            <a:tailEnd/>
          </a:ln>
        </p:spPr>
        <p:txBody>
          <a:bodyPr wrap="none" anchor="ctr">
            <a:spAutoFit/>
          </a:bodyPr>
          <a:lstStyle/>
          <a:p>
            <a:pPr algn="ctr" eaLnBrk="0" hangingPunct="0"/>
            <a:r>
              <a:rPr lang="en-US" sz="3200" b="1" i="1" dirty="0">
                <a:solidFill>
                  <a:srgbClr val="000066"/>
                </a:solidFill>
                <a:latin typeface="Traditional Arabic" pitchFamily="18" charset="-78"/>
                <a:cs typeface="Traditional Arabic" pitchFamily="18" charset="-78"/>
              </a:rPr>
              <a:t>IN A GREAT </a:t>
            </a:r>
          </a:p>
          <a:p>
            <a:pPr algn="ctr" eaLnBrk="0" hangingPunct="0"/>
            <a:r>
              <a:rPr lang="en-US" sz="3200" b="1" i="1" dirty="0">
                <a:solidFill>
                  <a:srgbClr val="000066"/>
                </a:solidFill>
                <a:latin typeface="Traditional Arabic" pitchFamily="18" charset="-78"/>
                <a:cs typeface="Traditional Arabic" pitchFamily="18" charset="-78"/>
              </a:rPr>
              <a:t>COMMUNITY!</a:t>
            </a:r>
          </a:p>
        </p:txBody>
      </p:sp>
      <p:sp>
        <p:nvSpPr>
          <p:cNvPr id="3" name="Slide Number Placeholder 2"/>
          <p:cNvSpPr>
            <a:spLocks noGrp="1"/>
          </p:cNvSpPr>
          <p:nvPr>
            <p:ph type="sldNum" sz="quarter" idx="4"/>
          </p:nvPr>
        </p:nvSpPr>
        <p:spPr/>
        <p:txBody>
          <a:bodyPr/>
          <a:lstStyle/>
          <a:p>
            <a:fld id="{69388049-F28F-4B88-90F6-7D96A74BF701}" type="slidenum">
              <a:rPr lang="en-US" smtClean="0">
                <a:solidFill>
                  <a:prstClr val="black">
                    <a:tint val="75000"/>
                  </a:prstClr>
                </a:solidFill>
              </a:rPr>
              <a:pPr/>
              <a:t>17</a:t>
            </a:fld>
            <a:endParaRPr lang="en-US" dirty="0">
              <a:solidFill>
                <a:prstClr val="black">
                  <a:tint val="75000"/>
                </a:prstClr>
              </a:solidFill>
            </a:endParaRPr>
          </a:p>
        </p:txBody>
      </p:sp>
      <p:sp>
        <p:nvSpPr>
          <p:cNvPr id="9" name="TextBox 8"/>
          <p:cNvSpPr txBox="1"/>
          <p:nvPr/>
        </p:nvSpPr>
        <p:spPr>
          <a:xfrm>
            <a:off x="381000" y="6412468"/>
            <a:ext cx="8382000" cy="369332"/>
          </a:xfrm>
          <a:prstGeom prst="rect">
            <a:avLst/>
          </a:prstGeom>
          <a:solidFill>
            <a:srgbClr val="000066"/>
          </a:solidFill>
        </p:spPr>
        <p:txBody>
          <a:bodyPr wrap="square" rtlCol="0">
            <a:spAutoFit/>
          </a:bodyPr>
          <a:lstStyle/>
          <a:p>
            <a:pPr algn="ctr"/>
            <a:r>
              <a:rPr lang="en-US" b="1" dirty="0">
                <a:solidFill>
                  <a:srgbClr val="FFFF00"/>
                </a:solidFill>
                <a:latin typeface="Traditional Arabic" panose="02020603050405020304" pitchFamily="18" charset="-78"/>
                <a:cs typeface="Traditional Arabic" panose="02020603050405020304" pitchFamily="18" charset="-78"/>
              </a:rPr>
              <a:t>2017 Association of Defense Communities - Great American Defense Community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525780"/>
            <a:ext cx="3200400" cy="1878927"/>
          </a:xfrm>
          <a:prstGeom prst="rect">
            <a:avLst/>
          </a:prstGeom>
          <a:ln w="25400" cmpd="sng">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843" y="3009731"/>
            <a:ext cx="3496514" cy="1964405"/>
          </a:xfrm>
          <a:prstGeom prst="rect">
            <a:avLst/>
          </a:prstGeom>
          <a:ln w="28575">
            <a:solidFill>
              <a:schemeClr val="tx1"/>
            </a:solidFill>
          </a:ln>
          <a:effectLst>
            <a:softEdge rad="112500"/>
          </a:effectLst>
        </p:spPr>
      </p:pic>
      <p:pic>
        <p:nvPicPr>
          <p:cNvPr id="7" name="Content Placeholder 3" descr="C-17-night.jpg"/>
          <p:cNvPicPr>
            <a:picLocks noGrp="1" noChangeAspect="1"/>
          </p:cNvPicPr>
          <p:nvPr>
            <p:ph idx="1"/>
          </p:nvPr>
        </p:nvPicPr>
        <p:blipFill>
          <a:blip r:embed="rId5" cstate="print"/>
          <a:stretch>
            <a:fillRect/>
          </a:stretch>
        </p:blipFill>
        <p:spPr>
          <a:xfrm>
            <a:off x="5858435" y="1665062"/>
            <a:ext cx="2904565"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268146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0" y="-1"/>
            <a:ext cx="9144000" cy="1560979"/>
          </a:xfrm>
        </p:spPr>
        <p:txBody>
          <a:bodyPr wrap="square">
            <a:normAutofit/>
          </a:bodyPr>
          <a:lstStyle/>
          <a:p>
            <a:pPr>
              <a:defRPr/>
            </a:pPr>
            <a:r>
              <a:rPr lang="en-US" sz="3200" b="0" i="0" dirty="0">
                <a:latin typeface="Arial Black" panose="020B0A04020102020204" pitchFamily="34" charset="0"/>
                <a:cs typeface="Traditional Arabic" pitchFamily="18" charset="-78"/>
              </a:rPr>
              <a:t>Who We Are</a:t>
            </a:r>
          </a:p>
        </p:txBody>
      </p:sp>
      <p:pic>
        <p:nvPicPr>
          <p:cNvPr id="11266" name="Picture 2" descr="D:\1 - 140516-F-EV310-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514600"/>
            <a:ext cx="4648200" cy="256768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1600200"/>
            <a:ext cx="4343400" cy="830997"/>
          </a:xfrm>
          <a:prstGeom prst="rect">
            <a:avLst/>
          </a:prstGeom>
          <a:noFill/>
        </p:spPr>
        <p:txBody>
          <a:bodyPr wrap="square" rtlCol="0">
            <a:spAutoFit/>
          </a:bodyPr>
          <a:lstStyle/>
          <a:p>
            <a:pPr algn="ctr"/>
            <a:r>
              <a:rPr lang="en-US" sz="2400" b="1" dirty="0">
                <a:solidFill>
                  <a:srgbClr val="002060"/>
                </a:solidFill>
                <a:latin typeface="Traditional Arabic" panose="02020603050405020304" pitchFamily="18" charset="-78"/>
                <a:cs typeface="Traditional Arabic" panose="02020603050405020304" pitchFamily="18" charset="-78"/>
              </a:rPr>
              <a:t>One of Department of Defense’s 12 Joint Bases</a:t>
            </a:r>
          </a:p>
        </p:txBody>
      </p:sp>
      <p:sp>
        <p:nvSpPr>
          <p:cNvPr id="6" name="TextBox 5"/>
          <p:cNvSpPr txBox="1"/>
          <p:nvPr/>
        </p:nvSpPr>
        <p:spPr>
          <a:xfrm>
            <a:off x="6972300" y="3200400"/>
            <a:ext cx="2175112" cy="1200329"/>
          </a:xfrm>
          <a:prstGeom prst="rect">
            <a:avLst/>
          </a:prstGeom>
          <a:noFill/>
        </p:spPr>
        <p:txBody>
          <a:bodyPr wrap="square" rtlCol="0">
            <a:spAutoFit/>
          </a:bodyPr>
          <a:lstStyle/>
          <a:p>
            <a:pPr algn="ctr"/>
            <a:r>
              <a:rPr lang="en-US" sz="2400" b="1" dirty="0">
                <a:solidFill>
                  <a:srgbClr val="002060"/>
                </a:solidFill>
                <a:latin typeface="Traditional Arabic" panose="02020603050405020304" pitchFamily="18" charset="-78"/>
                <a:cs typeface="Traditional Arabic" panose="02020603050405020304" pitchFamily="18" charset="-78"/>
              </a:rPr>
              <a:t>Officially merged on      </a:t>
            </a:r>
          </a:p>
          <a:p>
            <a:pPr algn="ctr"/>
            <a:r>
              <a:rPr lang="en-US" sz="2400" b="1" dirty="0">
                <a:solidFill>
                  <a:srgbClr val="002060"/>
                </a:solidFill>
                <a:latin typeface="Traditional Arabic" panose="02020603050405020304" pitchFamily="18" charset="-78"/>
                <a:cs typeface="Traditional Arabic" panose="02020603050405020304" pitchFamily="18" charset="-78"/>
              </a:rPr>
              <a:t>1 Oct 2010</a:t>
            </a:r>
          </a:p>
        </p:txBody>
      </p:sp>
      <p:sp>
        <p:nvSpPr>
          <p:cNvPr id="7" name="TextBox 6"/>
          <p:cNvSpPr txBox="1"/>
          <p:nvPr/>
        </p:nvSpPr>
        <p:spPr>
          <a:xfrm>
            <a:off x="34688" y="3219271"/>
            <a:ext cx="2175112" cy="1200329"/>
          </a:xfrm>
          <a:prstGeom prst="rect">
            <a:avLst/>
          </a:prstGeom>
          <a:noFill/>
        </p:spPr>
        <p:txBody>
          <a:bodyPr wrap="square" rtlCol="0">
            <a:spAutoFit/>
          </a:bodyPr>
          <a:lstStyle/>
          <a:p>
            <a:pPr algn="ctr"/>
            <a:r>
              <a:rPr lang="en-US" sz="2400" b="1" dirty="0">
                <a:solidFill>
                  <a:srgbClr val="002060"/>
                </a:solidFill>
                <a:latin typeface="Traditional Arabic" panose="02020603050405020304" pitchFamily="18" charset="-78"/>
                <a:cs typeface="Traditional Arabic" panose="02020603050405020304" pitchFamily="18" charset="-78"/>
              </a:rPr>
              <a:t>Consists of </a:t>
            </a:r>
            <a:r>
              <a:rPr lang="en-US" sz="2400" b="1" u="sng" dirty="0">
                <a:solidFill>
                  <a:srgbClr val="002060"/>
                </a:solidFill>
                <a:latin typeface="Traditional Arabic" panose="02020603050405020304" pitchFamily="18" charset="-78"/>
                <a:cs typeface="Traditional Arabic" panose="02020603050405020304" pitchFamily="18" charset="-78"/>
              </a:rPr>
              <a:t>all</a:t>
            </a:r>
            <a:r>
              <a:rPr lang="en-US" sz="2400" b="1" dirty="0">
                <a:solidFill>
                  <a:srgbClr val="002060"/>
                </a:solidFill>
                <a:latin typeface="Traditional Arabic" panose="02020603050405020304" pitchFamily="18" charset="-78"/>
                <a:cs typeface="Traditional Arabic" panose="02020603050405020304" pitchFamily="18" charset="-78"/>
              </a:rPr>
              <a:t> U.S. military branches</a:t>
            </a:r>
          </a:p>
        </p:txBody>
      </p:sp>
      <p:sp>
        <p:nvSpPr>
          <p:cNvPr id="8" name="TextBox 7"/>
          <p:cNvSpPr txBox="1"/>
          <p:nvPr/>
        </p:nvSpPr>
        <p:spPr>
          <a:xfrm>
            <a:off x="609600" y="5228025"/>
            <a:ext cx="7924800" cy="830997"/>
          </a:xfrm>
          <a:prstGeom prst="rect">
            <a:avLst/>
          </a:prstGeom>
          <a:noFill/>
        </p:spPr>
        <p:txBody>
          <a:bodyPr wrap="square" rtlCol="0">
            <a:spAutoFit/>
          </a:bodyPr>
          <a:lstStyle/>
          <a:p>
            <a:pPr algn="ctr"/>
            <a:r>
              <a:rPr lang="en-US" sz="2400" b="1" dirty="0">
                <a:solidFill>
                  <a:srgbClr val="002060"/>
                </a:solidFill>
                <a:latin typeface="Traditional Arabic" panose="02020603050405020304" pitchFamily="18" charset="-78"/>
                <a:cs typeface="Traditional Arabic" panose="02020603050405020304" pitchFamily="18" charset="-78"/>
              </a:rPr>
              <a:t>Comprised of 628th Air Base Wing (Host)</a:t>
            </a:r>
          </a:p>
          <a:p>
            <a:pPr algn="ctr"/>
            <a:r>
              <a:rPr lang="en-US" sz="2400" b="1" dirty="0">
                <a:solidFill>
                  <a:srgbClr val="002060"/>
                </a:solidFill>
                <a:latin typeface="Traditional Arabic" panose="02020603050405020304" pitchFamily="18" charset="-78"/>
                <a:cs typeface="Traditional Arabic" panose="02020603050405020304" pitchFamily="18" charset="-78"/>
              </a:rPr>
              <a:t>and 60+ Mission Partners</a:t>
            </a:r>
          </a:p>
        </p:txBody>
      </p:sp>
      <p:sp>
        <p:nvSpPr>
          <p:cNvPr id="9" name="TextBox 8"/>
          <p:cNvSpPr txBox="1"/>
          <p:nvPr/>
        </p:nvSpPr>
        <p:spPr>
          <a:xfrm>
            <a:off x="1122244" y="6351813"/>
            <a:ext cx="7107356" cy="492443"/>
          </a:xfrm>
          <a:prstGeom prst="rect">
            <a:avLst/>
          </a:prstGeom>
          <a:solidFill>
            <a:srgbClr val="000066"/>
          </a:solidFill>
        </p:spPr>
        <p:txBody>
          <a:bodyPr wrap="square" rtlCol="0">
            <a:spAutoFit/>
          </a:bodyPr>
          <a:lstStyle/>
          <a:p>
            <a:pPr algn="ctr"/>
            <a:r>
              <a:rPr lang="en-US" sz="2600" b="1" dirty="0">
                <a:solidFill>
                  <a:srgbClr val="FFFF00"/>
                </a:solidFill>
                <a:latin typeface="Traditional Arabic" panose="02020603050405020304" pitchFamily="18" charset="-78"/>
                <a:cs typeface="Traditional Arabic" panose="02020603050405020304" pitchFamily="18" charset="-78"/>
              </a:rPr>
              <a:t>Launch Point for the Nation’s Resolve</a:t>
            </a:r>
          </a:p>
        </p:txBody>
      </p:sp>
      <p:sp>
        <p:nvSpPr>
          <p:cNvPr id="4" name="Slide Number Placeholder 3"/>
          <p:cNvSpPr>
            <a:spLocks noGrp="1"/>
          </p:cNvSpPr>
          <p:nvPr>
            <p:ph type="sldNum" sz="quarter" idx="4"/>
          </p:nvPr>
        </p:nvSpPr>
        <p:spPr/>
        <p:txBody>
          <a:bodyPr/>
          <a:lstStyle/>
          <a:p>
            <a:fld id="{69388049-F28F-4B88-90F6-7D96A74BF701}"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21834377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447800" y="152400"/>
            <a:ext cx="6248400" cy="1143000"/>
          </a:xfrm>
        </p:spPr>
        <p:txBody>
          <a:bodyPr/>
          <a:lstStyle/>
          <a:p>
            <a:r>
              <a:rPr lang="en-US"/>
              <a:t> </a:t>
            </a:r>
            <a:r>
              <a:rPr lang="en-US" sz="3200" b="0" i="0">
                <a:latin typeface="Arial Black" panose="020B0A04020102020204" pitchFamily="34" charset="0"/>
              </a:rPr>
              <a:t>JB Charleston Scope</a:t>
            </a:r>
            <a:endParaRPr lang="en-US" sz="3200" b="0" i="0" dirty="0">
              <a:latin typeface="Arial Black" panose="020B0A04020102020204" pitchFamily="34" charset="0"/>
            </a:endParaRPr>
          </a:p>
        </p:txBody>
      </p:sp>
      <p:pic>
        <p:nvPicPr>
          <p:cNvPr id="23" name="Picture 3"/>
          <p:cNvPicPr>
            <a:picLocks noChangeAspect="1" noChangeArrowheads="1"/>
          </p:cNvPicPr>
          <p:nvPr/>
        </p:nvPicPr>
        <p:blipFill>
          <a:blip r:embed="rId3" cstate="print"/>
          <a:srcRect/>
          <a:stretch>
            <a:fillRect/>
          </a:stretch>
        </p:blipFill>
        <p:spPr bwMode="auto">
          <a:xfrm>
            <a:off x="1073742303" y="805306368"/>
            <a:ext cx="2147482688" cy="1610612735"/>
          </a:xfrm>
          <a:prstGeom prst="rect">
            <a:avLst/>
          </a:prstGeom>
          <a:noFill/>
          <a:ln w="9525">
            <a:noFill/>
            <a:miter lim="800000"/>
            <a:headEnd/>
            <a:tailEnd/>
          </a:ln>
          <a:effectLst>
            <a:outerShdw blurRad="292100" dist="139700" dir="2700000" algn="tl" rotWithShape="0">
              <a:srgbClr val="333333">
                <a:alpha val="65000"/>
              </a:srgbClr>
            </a:outerShdw>
          </a:effectLst>
        </p:spPr>
      </p:pic>
      <p:pic>
        <p:nvPicPr>
          <p:cNvPr id="179202" name="Picture 2" descr="C:\Users\1257052784A\Desktop\BRIEFINGS\Short_Stay_Aerial.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59046" y="1947383"/>
            <a:ext cx="2067445" cy="1248097"/>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9203" name="Picture 3" descr="C:\Users\1257052784A\Desktop\BRIEFINGS\NAAF_Aerial.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7922" y="1895667"/>
            <a:ext cx="2698961" cy="170282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032760" y="2743323"/>
            <a:ext cx="3406987" cy="3314700"/>
            <a:chOff x="2990850" y="2333924"/>
            <a:chExt cx="3406986" cy="3314700"/>
          </a:xfrm>
        </p:grpSpPr>
        <p:grpSp>
          <p:nvGrpSpPr>
            <p:cNvPr id="6" name="Group 5"/>
            <p:cNvGrpSpPr/>
            <p:nvPr/>
          </p:nvGrpSpPr>
          <p:grpSpPr>
            <a:xfrm>
              <a:off x="2990850" y="2333924"/>
              <a:ext cx="3406986" cy="3314700"/>
              <a:chOff x="2990850" y="2333924"/>
              <a:chExt cx="3406986" cy="3314700"/>
            </a:xfrm>
          </p:grpSpPr>
          <p:pic>
            <p:nvPicPr>
              <p:cNvPr id="179204"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990850" y="2333924"/>
                <a:ext cx="3406986"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395281" y="3432702"/>
                <a:ext cx="140399" cy="1079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8" name="Rectangle 47"/>
            <p:cNvSpPr/>
            <p:nvPr/>
          </p:nvSpPr>
          <p:spPr>
            <a:xfrm>
              <a:off x="5448300" y="5187451"/>
              <a:ext cx="135063" cy="127499"/>
            </a:xfrm>
            <a:prstGeom prst="rect">
              <a:avLst/>
            </a:prstGeom>
            <a:noFill/>
            <a:ln>
              <a:solidFill>
                <a:srgbClr val="A52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p:nvSpPr>
          <p:spPr>
            <a:xfrm>
              <a:off x="5625050" y="4968312"/>
              <a:ext cx="135063" cy="22162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5583363" y="4268499"/>
              <a:ext cx="135063" cy="984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14"/>
          <p:cNvGrpSpPr/>
          <p:nvPr/>
        </p:nvGrpSpPr>
        <p:grpSpPr>
          <a:xfrm>
            <a:off x="201931" y="3997767"/>
            <a:ext cx="2543512" cy="2634162"/>
            <a:chOff x="201930" y="3997767"/>
            <a:chExt cx="2543512" cy="2634162"/>
          </a:xfrm>
        </p:grpSpPr>
        <p:pic>
          <p:nvPicPr>
            <p:cNvPr id="179205"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01930" y="4345114"/>
              <a:ext cx="2543512" cy="2286815"/>
            </a:xfrm>
            <a:prstGeom prst="rect">
              <a:avLst/>
            </a:prstGeom>
            <a:ln w="38100" cap="sq">
              <a:solidFill>
                <a:srgbClr val="A5237A"/>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2" name="TextBox 51"/>
            <p:cNvSpPr txBox="1"/>
            <p:nvPr/>
          </p:nvSpPr>
          <p:spPr bwMode="auto">
            <a:xfrm>
              <a:off x="706351" y="3997767"/>
              <a:ext cx="1562100" cy="307777"/>
            </a:xfrm>
            <a:prstGeom prst="rect">
              <a:avLst/>
            </a:prstGeom>
            <a:solidFill>
              <a:srgbClr val="00006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en-US" sz="1400" b="1" dirty="0">
                  <a:solidFill>
                    <a:srgbClr val="FFFF00"/>
                  </a:solidFill>
                  <a:latin typeface="Traditional Arabic" pitchFamily="18" charset="-78"/>
                  <a:cs typeface="Traditional Arabic" pitchFamily="18" charset="-78"/>
                </a:rPr>
                <a:t>Air Base</a:t>
              </a:r>
            </a:p>
          </p:txBody>
        </p:sp>
      </p:grpSp>
      <p:sp>
        <p:nvSpPr>
          <p:cNvPr id="53" name="TextBox 52"/>
          <p:cNvSpPr txBox="1"/>
          <p:nvPr/>
        </p:nvSpPr>
        <p:spPr bwMode="auto">
          <a:xfrm>
            <a:off x="330687" y="1552767"/>
            <a:ext cx="2286000" cy="307777"/>
          </a:xfrm>
          <a:prstGeom prst="rect">
            <a:avLst/>
          </a:prstGeom>
          <a:solidFill>
            <a:srgbClr val="00006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1400" b="1" dirty="0">
                <a:solidFill>
                  <a:srgbClr val="FFFF00"/>
                </a:solidFill>
                <a:latin typeface="Traditional Arabic" pitchFamily="18" charset="-78"/>
                <a:cs typeface="Traditional Arabic" pitchFamily="18" charset="-78"/>
              </a:rPr>
              <a:t>North Auxiliary Airfield</a:t>
            </a:r>
          </a:p>
        </p:txBody>
      </p:sp>
      <p:sp>
        <p:nvSpPr>
          <p:cNvPr id="54" name="TextBox 53"/>
          <p:cNvSpPr txBox="1"/>
          <p:nvPr/>
        </p:nvSpPr>
        <p:spPr bwMode="auto">
          <a:xfrm>
            <a:off x="6641538" y="1600590"/>
            <a:ext cx="2502462" cy="307777"/>
          </a:xfrm>
          <a:prstGeom prst="rect">
            <a:avLst/>
          </a:prstGeom>
          <a:solidFill>
            <a:srgbClr val="00006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1400" b="1" dirty="0">
                <a:solidFill>
                  <a:srgbClr val="FFFF00"/>
                </a:solidFill>
                <a:latin typeface="Traditional Arabic" pitchFamily="18" charset="-78"/>
                <a:cs typeface="Traditional Arabic" pitchFamily="18" charset="-78"/>
              </a:rPr>
              <a:t>Short Stay Outdoor Rec Area</a:t>
            </a:r>
          </a:p>
        </p:txBody>
      </p:sp>
      <p:sp>
        <p:nvSpPr>
          <p:cNvPr id="55" name="TextBox 54"/>
          <p:cNvSpPr txBox="1"/>
          <p:nvPr/>
        </p:nvSpPr>
        <p:spPr bwMode="auto">
          <a:xfrm>
            <a:off x="7069452" y="3471860"/>
            <a:ext cx="1646631" cy="307777"/>
          </a:xfrm>
          <a:prstGeom prst="rect">
            <a:avLst/>
          </a:prstGeom>
          <a:solidFill>
            <a:srgbClr val="000066"/>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1400" b="1" dirty="0">
                <a:solidFill>
                  <a:srgbClr val="FFFF00"/>
                </a:solidFill>
                <a:latin typeface="Traditional Arabic" pitchFamily="18" charset="-78"/>
                <a:cs typeface="Traditional Arabic" pitchFamily="18" charset="-78"/>
              </a:rPr>
              <a:t>Weapons Station</a:t>
            </a:r>
          </a:p>
        </p:txBody>
      </p:sp>
      <p:cxnSp>
        <p:nvCxnSpPr>
          <p:cNvPr id="9" name="Straight Connector 8"/>
          <p:cNvCxnSpPr/>
          <p:nvPr/>
        </p:nvCxnSpPr>
        <p:spPr>
          <a:xfrm>
            <a:off x="2852740" y="1862138"/>
            <a:ext cx="719137" cy="1981200"/>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2" name="Straight Connector 61"/>
          <p:cNvCxnSpPr/>
          <p:nvPr/>
        </p:nvCxnSpPr>
        <p:spPr>
          <a:xfrm>
            <a:off x="130587" y="3615651"/>
            <a:ext cx="3326989" cy="318175"/>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5" name="Straight Connector 64"/>
          <p:cNvCxnSpPr/>
          <p:nvPr/>
        </p:nvCxnSpPr>
        <p:spPr>
          <a:xfrm>
            <a:off x="2774950" y="4321175"/>
            <a:ext cx="2715260" cy="1275675"/>
          </a:xfrm>
          <a:prstGeom prst="line">
            <a:avLst/>
          </a:prstGeom>
          <a:ln w="12700">
            <a:solidFill>
              <a:srgbClr val="A5237A"/>
            </a:solidFill>
          </a:ln>
        </p:spPr>
        <p:style>
          <a:lnRef idx="3">
            <a:schemeClr val="accent2"/>
          </a:lnRef>
          <a:fillRef idx="0">
            <a:schemeClr val="accent2"/>
          </a:fillRef>
          <a:effectRef idx="2">
            <a:schemeClr val="accent2"/>
          </a:effectRef>
          <a:fontRef idx="minor">
            <a:schemeClr val="tx1"/>
          </a:fontRef>
        </p:style>
      </p:cxnSp>
      <p:cxnSp>
        <p:nvCxnSpPr>
          <p:cNvPr id="66" name="Straight Connector 65"/>
          <p:cNvCxnSpPr/>
          <p:nvPr/>
        </p:nvCxnSpPr>
        <p:spPr>
          <a:xfrm flipV="1">
            <a:off x="2768600" y="5724350"/>
            <a:ext cx="2721611" cy="930450"/>
          </a:xfrm>
          <a:prstGeom prst="line">
            <a:avLst/>
          </a:prstGeom>
          <a:ln w="12700">
            <a:solidFill>
              <a:srgbClr val="A5237A"/>
            </a:solidFill>
          </a:ln>
        </p:spPr>
        <p:style>
          <a:lnRef idx="3">
            <a:schemeClr val="accent2"/>
          </a:lnRef>
          <a:fillRef idx="0">
            <a:schemeClr val="accent2"/>
          </a:fillRef>
          <a:effectRef idx="2">
            <a:schemeClr val="accent2"/>
          </a:effectRef>
          <a:fontRef idx="minor">
            <a:schemeClr val="tx1"/>
          </a:fontRef>
        </p:style>
      </p:cxnSp>
      <p:cxnSp>
        <p:nvCxnSpPr>
          <p:cNvPr id="83" name="Straight Connector 82"/>
          <p:cNvCxnSpPr/>
          <p:nvPr/>
        </p:nvCxnSpPr>
        <p:spPr>
          <a:xfrm flipH="1" flipV="1">
            <a:off x="5666879" y="5606719"/>
            <a:ext cx="1402573" cy="1022798"/>
          </a:xfrm>
          <a:prstGeom prst="line">
            <a:avLst/>
          </a:prstGeom>
          <a:ln w="12700">
            <a:solidFill>
              <a:srgbClr val="00B0F0"/>
            </a:solidFill>
          </a:ln>
        </p:spPr>
        <p:style>
          <a:lnRef idx="3">
            <a:schemeClr val="accent2"/>
          </a:lnRef>
          <a:fillRef idx="0">
            <a:schemeClr val="accent2"/>
          </a:fillRef>
          <a:effectRef idx="2">
            <a:schemeClr val="accent2"/>
          </a:effectRef>
          <a:fontRef idx="minor">
            <a:schemeClr val="tx1"/>
          </a:fontRef>
        </p:style>
      </p:cxnSp>
      <p:cxnSp>
        <p:nvCxnSpPr>
          <p:cNvPr id="82" name="Straight Connector 81"/>
          <p:cNvCxnSpPr/>
          <p:nvPr/>
        </p:nvCxnSpPr>
        <p:spPr>
          <a:xfrm flipH="1">
            <a:off x="5667378" y="3839080"/>
            <a:ext cx="1337660" cy="1537784"/>
          </a:xfrm>
          <a:prstGeom prst="line">
            <a:avLst/>
          </a:prstGeom>
          <a:ln w="12700">
            <a:solidFill>
              <a:srgbClr val="00B0F0"/>
            </a:solidFill>
          </a:ln>
        </p:spPr>
        <p:style>
          <a:lnRef idx="3">
            <a:schemeClr val="accent2"/>
          </a:lnRef>
          <a:fillRef idx="0">
            <a:schemeClr val="accent2"/>
          </a:fillRef>
          <a:effectRef idx="2">
            <a:schemeClr val="accent2"/>
          </a:effectRef>
          <a:fontRef idx="minor">
            <a:schemeClr val="tx1"/>
          </a:fontRef>
        </p:style>
      </p:cxnSp>
      <p:cxnSp>
        <p:nvCxnSpPr>
          <p:cNvPr id="96" name="Straight Connector 95"/>
          <p:cNvCxnSpPr/>
          <p:nvPr/>
        </p:nvCxnSpPr>
        <p:spPr>
          <a:xfrm flipH="1">
            <a:off x="5619751" y="2064511"/>
            <a:ext cx="1219199" cy="2607502"/>
          </a:xfrm>
          <a:prstGeom prst="line">
            <a:avLst/>
          </a:prstGeom>
          <a:ln w="12700">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97" name="Straight Connector 96"/>
          <p:cNvCxnSpPr/>
          <p:nvPr/>
        </p:nvCxnSpPr>
        <p:spPr>
          <a:xfrm flipH="1">
            <a:off x="5634038" y="3195480"/>
            <a:ext cx="1233486" cy="1581309"/>
          </a:xfrm>
          <a:prstGeom prst="line">
            <a:avLst/>
          </a:prstGeom>
          <a:ln w="12700">
            <a:solidFill>
              <a:srgbClr val="FFC000"/>
            </a:solidFill>
          </a:ln>
        </p:spPr>
        <p:style>
          <a:lnRef idx="3">
            <a:schemeClr val="accent2"/>
          </a:lnRef>
          <a:fillRef idx="0">
            <a:schemeClr val="accent2"/>
          </a:fillRef>
          <a:effectRef idx="2">
            <a:schemeClr val="accent2"/>
          </a:effectRef>
          <a:fontRef idx="minor">
            <a:schemeClr val="tx1"/>
          </a:fontRef>
        </p:style>
      </p:cxnSp>
      <p:sp>
        <p:nvSpPr>
          <p:cNvPr id="23583" name="Rectangle 23582"/>
          <p:cNvSpPr/>
          <p:nvPr/>
        </p:nvSpPr>
        <p:spPr>
          <a:xfrm>
            <a:off x="2757488" y="1600590"/>
            <a:ext cx="3643312" cy="1034129"/>
          </a:xfrm>
          <a:prstGeom prst="rect">
            <a:avLst/>
          </a:prstGeom>
        </p:spPr>
        <p:txBody>
          <a:bodyPr wrap="square">
            <a:spAutoFit/>
          </a:bodyPr>
          <a:lstStyle/>
          <a:p>
            <a:pPr marL="171450">
              <a:lnSpc>
                <a:spcPct val="70000"/>
              </a:lnSpc>
              <a:spcBef>
                <a:spcPct val="20000"/>
              </a:spcBef>
              <a:buClr>
                <a:srgbClr val="0C2D83"/>
              </a:buClr>
              <a:buSzPct val="80000"/>
              <a:defRPr/>
            </a:pPr>
            <a:r>
              <a:rPr lang="en-US" b="1" kern="0" dirty="0">
                <a:solidFill>
                  <a:srgbClr val="000066"/>
                </a:solidFill>
                <a:latin typeface="Traditional Arabic" pitchFamily="18" charset="-78"/>
                <a:cs typeface="Traditional Arabic" pitchFamily="18" charset="-78"/>
              </a:rPr>
              <a:t>Supported Land and Personnel</a:t>
            </a:r>
          </a:p>
          <a:p>
            <a:pPr marL="171450">
              <a:lnSpc>
                <a:spcPct val="70000"/>
              </a:lnSpc>
              <a:spcBef>
                <a:spcPct val="20000"/>
              </a:spcBef>
              <a:buClr>
                <a:srgbClr val="0C2D83"/>
              </a:buClr>
              <a:buSzPct val="80000"/>
              <a:defRPr/>
            </a:pPr>
            <a:r>
              <a:rPr lang="en-US" b="1" kern="0" dirty="0">
                <a:solidFill>
                  <a:srgbClr val="000066"/>
                </a:solidFill>
                <a:latin typeface="Traditional Arabic" pitchFamily="18" charset="-78"/>
                <a:cs typeface="Traditional Arabic" pitchFamily="18" charset="-78"/>
              </a:rPr>
              <a:t>	Acreage: 23,777</a:t>
            </a:r>
          </a:p>
          <a:p>
            <a:pPr marL="171450">
              <a:lnSpc>
                <a:spcPct val="70000"/>
              </a:lnSpc>
              <a:spcBef>
                <a:spcPct val="20000"/>
              </a:spcBef>
              <a:buClr>
                <a:srgbClr val="0C2D83"/>
              </a:buClr>
              <a:buSzPct val="80000"/>
              <a:defRPr/>
            </a:pPr>
            <a:r>
              <a:rPr lang="en-US" b="1" kern="0" dirty="0">
                <a:solidFill>
                  <a:srgbClr val="000066"/>
                </a:solidFill>
                <a:latin typeface="Traditional Arabic" pitchFamily="18" charset="-78"/>
                <a:cs typeface="Traditional Arabic" pitchFamily="18" charset="-78"/>
              </a:rPr>
              <a:t>	Miles of Shoreline:  22</a:t>
            </a:r>
          </a:p>
          <a:p>
            <a:pPr marL="171450">
              <a:lnSpc>
                <a:spcPct val="70000"/>
              </a:lnSpc>
              <a:spcBef>
                <a:spcPct val="20000"/>
              </a:spcBef>
              <a:buClr>
                <a:srgbClr val="0C2D83"/>
              </a:buClr>
              <a:buSzPct val="80000"/>
              <a:defRPr/>
            </a:pPr>
            <a:r>
              <a:rPr lang="en-US" b="1" kern="0" dirty="0">
                <a:solidFill>
                  <a:srgbClr val="000066"/>
                </a:solidFill>
                <a:latin typeface="Traditional Arabic" pitchFamily="18" charset="-78"/>
                <a:cs typeface="Traditional Arabic" pitchFamily="18" charset="-78"/>
              </a:rPr>
              <a:t>	Total Population: 92,000</a:t>
            </a:r>
          </a:p>
        </p:txBody>
      </p:sp>
      <p:sp>
        <p:nvSpPr>
          <p:cNvPr id="3" name="TextBox 2"/>
          <p:cNvSpPr txBox="1"/>
          <p:nvPr/>
        </p:nvSpPr>
        <p:spPr>
          <a:xfrm>
            <a:off x="1684591" y="3615651"/>
            <a:ext cx="1348169" cy="243143"/>
          </a:xfrm>
          <a:prstGeom prst="rect">
            <a:avLst/>
          </a:prstGeom>
          <a:noFill/>
        </p:spPr>
        <p:txBody>
          <a:bodyPr wrap="square" rtlCol="0">
            <a:spAutoFit/>
          </a:bodyPr>
          <a:lstStyle/>
          <a:p>
            <a:pPr marL="171450">
              <a:lnSpc>
                <a:spcPct val="70000"/>
              </a:lnSpc>
              <a:spcBef>
                <a:spcPct val="20000"/>
              </a:spcBef>
              <a:buClr>
                <a:srgbClr val="0C2D83"/>
              </a:buClr>
              <a:buSzPct val="80000"/>
              <a:defRPr/>
            </a:pPr>
            <a:r>
              <a:rPr lang="en-US" sz="1400" b="1" kern="0" dirty="0">
                <a:solidFill>
                  <a:srgbClr val="000066"/>
                </a:solidFill>
                <a:latin typeface="Traditional Arabic" pitchFamily="18" charset="-78"/>
                <a:cs typeface="Traditional Arabic" pitchFamily="18" charset="-78"/>
              </a:rPr>
              <a:t>2,400+ acres</a:t>
            </a:r>
          </a:p>
        </p:txBody>
      </p:sp>
      <p:sp>
        <p:nvSpPr>
          <p:cNvPr id="32" name="TextBox 31"/>
          <p:cNvSpPr txBox="1"/>
          <p:nvPr/>
        </p:nvSpPr>
        <p:spPr>
          <a:xfrm>
            <a:off x="1524000" y="6654800"/>
            <a:ext cx="1370911" cy="243143"/>
          </a:xfrm>
          <a:prstGeom prst="rect">
            <a:avLst/>
          </a:prstGeom>
          <a:noFill/>
        </p:spPr>
        <p:txBody>
          <a:bodyPr wrap="square" rtlCol="0">
            <a:spAutoFit/>
          </a:bodyPr>
          <a:lstStyle/>
          <a:p>
            <a:pPr marL="171450">
              <a:lnSpc>
                <a:spcPct val="70000"/>
              </a:lnSpc>
              <a:spcBef>
                <a:spcPct val="20000"/>
              </a:spcBef>
              <a:buClr>
                <a:srgbClr val="0C2D83"/>
              </a:buClr>
              <a:buSzPct val="80000"/>
              <a:defRPr/>
            </a:pPr>
            <a:r>
              <a:rPr lang="en-US" sz="1400" b="1" kern="0" dirty="0">
                <a:solidFill>
                  <a:srgbClr val="000066"/>
                </a:solidFill>
                <a:latin typeface="Traditional Arabic" pitchFamily="18" charset="-78"/>
                <a:cs typeface="Traditional Arabic" pitchFamily="18" charset="-78"/>
              </a:rPr>
              <a:t>3,400+ acres</a:t>
            </a:r>
          </a:p>
        </p:txBody>
      </p:sp>
      <p:sp>
        <p:nvSpPr>
          <p:cNvPr id="35" name="TextBox 34"/>
          <p:cNvSpPr txBox="1"/>
          <p:nvPr/>
        </p:nvSpPr>
        <p:spPr>
          <a:xfrm>
            <a:off x="8083369" y="3237114"/>
            <a:ext cx="1060631" cy="243143"/>
          </a:xfrm>
          <a:prstGeom prst="rect">
            <a:avLst/>
          </a:prstGeom>
          <a:noFill/>
        </p:spPr>
        <p:txBody>
          <a:bodyPr wrap="square" rtlCol="0">
            <a:spAutoFit/>
          </a:bodyPr>
          <a:lstStyle/>
          <a:p>
            <a:pPr marL="171450">
              <a:lnSpc>
                <a:spcPct val="70000"/>
              </a:lnSpc>
              <a:spcBef>
                <a:spcPct val="20000"/>
              </a:spcBef>
              <a:buClr>
                <a:srgbClr val="0C2D83"/>
              </a:buClr>
              <a:buSzPct val="80000"/>
              <a:defRPr/>
            </a:pPr>
            <a:r>
              <a:rPr lang="en-US" sz="1400" b="1" kern="0" dirty="0">
                <a:solidFill>
                  <a:srgbClr val="000066"/>
                </a:solidFill>
                <a:latin typeface="Traditional Arabic" pitchFamily="18" charset="-78"/>
                <a:cs typeface="Traditional Arabic" pitchFamily="18" charset="-78"/>
              </a:rPr>
              <a:t>55 acres</a:t>
            </a:r>
          </a:p>
        </p:txBody>
      </p:sp>
      <p:pic>
        <p:nvPicPr>
          <p:cNvPr id="179206" name="Picture 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016467" y="3832438"/>
            <a:ext cx="1752600" cy="2797079"/>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0" name="TextBox 39"/>
          <p:cNvSpPr txBox="1"/>
          <p:nvPr/>
        </p:nvSpPr>
        <p:spPr>
          <a:xfrm>
            <a:off x="7467600" y="6654800"/>
            <a:ext cx="1458891" cy="243143"/>
          </a:xfrm>
          <a:prstGeom prst="rect">
            <a:avLst/>
          </a:prstGeom>
          <a:noFill/>
        </p:spPr>
        <p:txBody>
          <a:bodyPr wrap="square" rtlCol="0">
            <a:spAutoFit/>
          </a:bodyPr>
          <a:lstStyle/>
          <a:p>
            <a:pPr marL="171450">
              <a:lnSpc>
                <a:spcPct val="70000"/>
              </a:lnSpc>
              <a:spcBef>
                <a:spcPct val="20000"/>
              </a:spcBef>
              <a:buClr>
                <a:srgbClr val="0C2D83"/>
              </a:buClr>
              <a:buSzPct val="80000"/>
              <a:defRPr/>
            </a:pPr>
            <a:r>
              <a:rPr lang="en-US" sz="1400" b="1" kern="0" dirty="0">
                <a:solidFill>
                  <a:srgbClr val="000066"/>
                </a:solidFill>
                <a:latin typeface="Traditional Arabic" pitchFamily="18" charset="-78"/>
                <a:cs typeface="Traditional Arabic" pitchFamily="18" charset="-78"/>
              </a:rPr>
              <a:t> 17,000+ acres</a:t>
            </a:r>
          </a:p>
        </p:txBody>
      </p:sp>
    </p:spTree>
    <p:extLst>
      <p:ext uri="{BB962C8B-B14F-4D97-AF65-F5344CB8AC3E}">
        <p14:creationId xmlns:p14="http://schemas.microsoft.com/office/powerpoint/2010/main" val="1711609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0" y="-1"/>
            <a:ext cx="9144000" cy="1560979"/>
          </a:xfrm>
        </p:spPr>
        <p:txBody>
          <a:bodyPr wrap="square">
            <a:normAutofit/>
          </a:bodyPr>
          <a:lstStyle/>
          <a:p>
            <a:pPr>
              <a:defRPr/>
            </a:pPr>
            <a:r>
              <a:rPr lang="en-US" sz="3200" b="0" i="0" dirty="0">
                <a:latin typeface="Arial Black" panose="020B0A04020102020204" pitchFamily="34" charset="0"/>
                <a:cs typeface="Traditional Arabic" pitchFamily="18" charset="-78"/>
              </a:rPr>
              <a:t>What We Do</a:t>
            </a:r>
            <a:br>
              <a:rPr lang="en-US" sz="3200" b="0" i="0" dirty="0">
                <a:latin typeface="Arial Black" panose="020B0A04020102020204" pitchFamily="34" charset="0"/>
                <a:cs typeface="Traditional Arabic" pitchFamily="18" charset="-78"/>
              </a:rPr>
            </a:br>
            <a:endParaRPr lang="en-US" sz="3200" b="0" i="0" dirty="0">
              <a:latin typeface="Arial Black" panose="020B0A04020102020204" pitchFamily="34" charset="0"/>
              <a:cs typeface="Traditional Arabic" pitchFamily="18" charset="-78"/>
            </a:endParaRPr>
          </a:p>
        </p:txBody>
      </p:sp>
      <p:sp>
        <p:nvSpPr>
          <p:cNvPr id="6" name="TextBox 5"/>
          <p:cNvSpPr txBox="1"/>
          <p:nvPr/>
        </p:nvSpPr>
        <p:spPr>
          <a:xfrm>
            <a:off x="514350" y="5197043"/>
            <a:ext cx="3009902" cy="400110"/>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Naval Support Activity</a:t>
            </a:r>
          </a:p>
        </p:txBody>
      </p:sp>
      <p:sp>
        <p:nvSpPr>
          <p:cNvPr id="8" name="TextBox 7"/>
          <p:cNvSpPr txBox="1"/>
          <p:nvPr/>
        </p:nvSpPr>
        <p:spPr>
          <a:xfrm>
            <a:off x="5240009" y="1856078"/>
            <a:ext cx="3386351" cy="400110"/>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628th Air Base Wing</a:t>
            </a:r>
          </a:p>
        </p:txBody>
      </p:sp>
      <p:sp>
        <p:nvSpPr>
          <p:cNvPr id="3" name="Rectangle 2"/>
          <p:cNvSpPr/>
          <p:nvPr/>
        </p:nvSpPr>
        <p:spPr>
          <a:xfrm>
            <a:off x="190500" y="881633"/>
            <a:ext cx="9144000" cy="584775"/>
          </a:xfrm>
          <a:prstGeom prst="rect">
            <a:avLst/>
          </a:prstGeom>
          <a:noFill/>
        </p:spPr>
        <p:txBody>
          <a:bodyPr wrap="square" lIns="91440" tIns="45720" rIns="91440" bIns="45720">
            <a:spAutoFit/>
          </a:bodyPr>
          <a:lstStyle/>
          <a:p>
            <a:pPr algn="ctr"/>
            <a:r>
              <a:rPr lang="en-US" sz="3200" dirty="0">
                <a:solidFill>
                  <a:srgbClr val="000066"/>
                </a:solidFill>
                <a:latin typeface="Arial Black" panose="020B0A04020102020204" pitchFamily="34" charset="0"/>
                <a:ea typeface="+mj-ea"/>
                <a:cs typeface="Traditional Arabic" pitchFamily="18" charset="-78"/>
              </a:rPr>
              <a:t>Installation Support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971" r="14198"/>
          <a:stretch/>
        </p:blipFill>
        <p:spPr>
          <a:xfrm>
            <a:off x="4452955" y="3474582"/>
            <a:ext cx="2590103" cy="1808961"/>
          </a:xfrm>
          <a:prstGeom prst="rect">
            <a:avLst/>
          </a:prstGeom>
          <a:ln w="25400">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3058" y="5181600"/>
            <a:ext cx="1946512" cy="1298697"/>
          </a:xfrm>
          <a:prstGeom prst="rect">
            <a:avLst/>
          </a:prstGeom>
          <a:ln w="25400">
            <a:solidFill>
              <a:schemeClr val="tx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285" y="1804734"/>
            <a:ext cx="2543683" cy="1695789"/>
          </a:xfrm>
          <a:prstGeom prst="rect">
            <a:avLst/>
          </a:prstGeom>
          <a:ln w="25400" cmpd="sng">
            <a:solidFill>
              <a:schemeClr val="tx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4968" y="2442612"/>
            <a:ext cx="1637201" cy="2464999"/>
          </a:xfrm>
          <a:prstGeom prst="rect">
            <a:avLst/>
          </a:prstGeom>
          <a:ln w="25400">
            <a:solidFill>
              <a:schemeClr val="tx1"/>
            </a:solidFill>
          </a:ln>
        </p:spPr>
      </p:pic>
      <p:sp>
        <p:nvSpPr>
          <p:cNvPr id="11" name="TextBox 10"/>
          <p:cNvSpPr txBox="1"/>
          <p:nvPr/>
        </p:nvSpPr>
        <p:spPr>
          <a:xfrm>
            <a:off x="-76200" y="5545489"/>
            <a:ext cx="4191002" cy="830997"/>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Provides logistical, technical, &amp; material support, as well as joint coordination, to Fleet units and families</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12" name="TextBox 11"/>
          <p:cNvSpPr txBox="1"/>
          <p:nvPr/>
        </p:nvSpPr>
        <p:spPr>
          <a:xfrm>
            <a:off x="4952999" y="2182300"/>
            <a:ext cx="3960370" cy="830997"/>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Maintains base operating support services including facility maintenance, security, communications, and family services</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9" name="Slide Number Placeholder 8"/>
          <p:cNvSpPr>
            <a:spLocks noGrp="1"/>
          </p:cNvSpPr>
          <p:nvPr>
            <p:ph type="sldNum" sz="quarter" idx="4"/>
          </p:nvPr>
        </p:nvSpPr>
        <p:spPr/>
        <p:txBody>
          <a:bodyPr/>
          <a:lstStyle/>
          <a:p>
            <a:fld id="{69388049-F28F-4B88-90F6-7D96A74BF701}" type="slidenum">
              <a:rPr lang="en-US" smtClean="0">
                <a:solidFill>
                  <a:prstClr val="black">
                    <a:tint val="75000"/>
                  </a:prstClr>
                </a:solidFill>
              </a:rPr>
              <a:pPr/>
              <a:t>4</a:t>
            </a:fld>
            <a:endParaRPr lang="en-US" dirty="0">
              <a:solidFill>
                <a:prstClr val="black">
                  <a:tint val="75000"/>
                </a:prstClr>
              </a:solidFill>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4214" y="3313466"/>
            <a:ext cx="1125972" cy="1111025"/>
          </a:xfrm>
          <a:prstGeom prst="rect">
            <a:avLst/>
          </a:prstGeom>
        </p:spPr>
      </p:pic>
      <p:pic>
        <p:nvPicPr>
          <p:cNvPr id="2050" name="Picture 2" descr="NSA%20Icon"/>
          <p:cNvPicPr>
            <a:picLocks noChangeAspect="1" noChangeArrowheads="1"/>
          </p:cNvPicPr>
          <p:nvPr/>
        </p:nvPicPr>
        <p:blipFill rotWithShape="1">
          <a:blip r:embed="rId8">
            <a:extLst>
              <a:ext uri="{28A0092B-C50C-407E-A947-70E740481C1C}">
                <a14:useLocalDpi xmlns:a14="http://schemas.microsoft.com/office/drawing/2010/main" val="0"/>
              </a:ext>
            </a:extLst>
          </a:blip>
          <a:srcRect l="10621" t="1968" r="10231" b="15796"/>
          <a:stretch/>
        </p:blipFill>
        <p:spPr bwMode="auto">
          <a:xfrm>
            <a:off x="1405776" y="4035596"/>
            <a:ext cx="110066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7141774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0" y="-1"/>
            <a:ext cx="9144000" cy="1560979"/>
          </a:xfrm>
        </p:spPr>
        <p:txBody>
          <a:bodyPr wrap="square">
            <a:normAutofit/>
          </a:bodyPr>
          <a:lstStyle/>
          <a:p>
            <a:pPr>
              <a:defRPr/>
            </a:pPr>
            <a:r>
              <a:rPr lang="en-US" sz="3200" i="0" dirty="0">
                <a:latin typeface="Arial Black" panose="020B0A04020102020204" pitchFamily="34" charset="0"/>
                <a:cs typeface="Traditional Arabic" pitchFamily="18" charset="-78"/>
              </a:rPr>
              <a:t>What We Do</a:t>
            </a:r>
            <a:br>
              <a:rPr lang="en-US" sz="3200" i="0" dirty="0">
                <a:latin typeface="Arial Black" panose="020B0A04020102020204" pitchFamily="34" charset="0"/>
                <a:cs typeface="Traditional Arabic" pitchFamily="18" charset="-78"/>
              </a:rPr>
            </a:br>
            <a:r>
              <a:rPr lang="en-US" sz="3200" i="0" dirty="0">
                <a:latin typeface="Arial Black" panose="020B0A04020102020204" pitchFamily="34" charset="0"/>
                <a:cs typeface="Traditional Arabic" pitchFamily="18" charset="-78"/>
              </a:rPr>
              <a:t>Unique Installation Support </a:t>
            </a:r>
            <a:br>
              <a:rPr lang="en-US" sz="3200" i="0" dirty="0">
                <a:latin typeface="Arial Black" panose="020B0A04020102020204" pitchFamily="34" charset="0"/>
                <a:cs typeface="Traditional Arabic" pitchFamily="18" charset="-78"/>
              </a:rPr>
            </a:br>
            <a:r>
              <a:rPr lang="en-US" sz="3200" i="0" dirty="0">
                <a:latin typeface="Arial Black" panose="020B0A04020102020204" pitchFamily="34" charset="0"/>
                <a:cs typeface="Traditional Arabic" pitchFamily="18" charset="-78"/>
              </a:rPr>
              <a:t>Missions</a:t>
            </a:r>
          </a:p>
        </p:txBody>
      </p:sp>
      <p:sp>
        <p:nvSpPr>
          <p:cNvPr id="10" name="TextBox 11"/>
          <p:cNvSpPr txBox="1">
            <a:spLocks noChangeArrowheads="1"/>
          </p:cNvSpPr>
          <p:nvPr/>
        </p:nvSpPr>
        <p:spPr bwMode="auto">
          <a:xfrm>
            <a:off x="990600" y="1676400"/>
            <a:ext cx="6096000" cy="923330"/>
          </a:xfrm>
          <a:prstGeom prst="rect">
            <a:avLst/>
          </a:prstGeom>
          <a:noFill/>
          <a:ln w="9525">
            <a:noFill/>
            <a:miter lim="800000"/>
            <a:headEnd/>
            <a:tailEnd/>
          </a:ln>
        </p:spPr>
        <p:txBody>
          <a:bodyPr wrap="square">
            <a:spAutoFit/>
          </a:bodyPr>
          <a:lstStyle/>
          <a:p>
            <a:pPr algn="ctr" eaLnBrk="0" hangingPunct="0">
              <a:defRPr/>
            </a:pPr>
            <a:r>
              <a:rPr lang="en-US" sz="2000" b="1" dirty="0">
                <a:solidFill>
                  <a:srgbClr val="000066"/>
                </a:solidFill>
                <a:latin typeface="Traditional Arabic" pitchFamily="18" charset="-78"/>
                <a:cs typeface="Traditional Arabic" pitchFamily="18" charset="-78"/>
              </a:rPr>
              <a:t>Cooper River Dredging</a:t>
            </a:r>
          </a:p>
          <a:p>
            <a:pPr algn="ctr"/>
            <a:r>
              <a:rPr lang="en-US" sz="1600" b="1" dirty="0">
                <a:solidFill>
                  <a:srgbClr val="000066"/>
                </a:solidFill>
                <a:latin typeface="Traditional Arabic" pitchFamily="18" charset="-78"/>
                <a:cs typeface="Traditional Arabic" pitchFamily="18" charset="-78"/>
              </a:rPr>
              <a:t>Supports fuel tankers serving Joint Base Charleston – required to maintain access channel depth. </a:t>
            </a:r>
          </a:p>
        </p:txBody>
      </p:sp>
      <p:sp>
        <p:nvSpPr>
          <p:cNvPr id="11" name="TextBox 11"/>
          <p:cNvSpPr txBox="1">
            <a:spLocks noChangeArrowheads="1"/>
          </p:cNvSpPr>
          <p:nvPr/>
        </p:nvSpPr>
        <p:spPr bwMode="auto">
          <a:xfrm>
            <a:off x="1900924" y="2810470"/>
            <a:ext cx="6096000" cy="923330"/>
          </a:xfrm>
          <a:prstGeom prst="rect">
            <a:avLst/>
          </a:prstGeom>
          <a:noFill/>
          <a:ln w="9525">
            <a:noFill/>
            <a:miter lim="800000"/>
            <a:headEnd/>
            <a:tailEnd/>
          </a:ln>
        </p:spPr>
        <p:txBody>
          <a:bodyPr wrap="square">
            <a:spAutoFit/>
          </a:bodyPr>
          <a:lstStyle/>
          <a:p>
            <a:pPr algn="ctr" eaLnBrk="0" hangingPunct="0">
              <a:defRPr/>
            </a:pPr>
            <a:r>
              <a:rPr lang="en-US" sz="2000" b="1" dirty="0">
                <a:solidFill>
                  <a:srgbClr val="000066"/>
                </a:solidFill>
                <a:latin typeface="Traditional Arabic" pitchFamily="18" charset="-78"/>
                <a:cs typeface="Traditional Arabic" pitchFamily="18" charset="-78"/>
              </a:rPr>
              <a:t>Railcar Operations</a:t>
            </a:r>
          </a:p>
          <a:p>
            <a:pPr algn="ctr" eaLnBrk="0" hangingPunct="0">
              <a:defRPr/>
            </a:pPr>
            <a:r>
              <a:rPr lang="en-US" sz="1600" b="1" dirty="0">
                <a:solidFill>
                  <a:srgbClr val="000066"/>
                </a:solidFill>
                <a:latin typeface="Traditional Arabic" pitchFamily="18" charset="-78"/>
                <a:cs typeface="Traditional Arabic" pitchFamily="18" charset="-78"/>
              </a:rPr>
              <a:t>Operates 3 locomotives supporting movement of crucial munitions, equipment, tanks, etc.</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504" y="1608743"/>
            <a:ext cx="1680059" cy="1258422"/>
          </a:xfrm>
          <a:prstGeom prst="rect">
            <a:avLst/>
          </a:prstGeom>
          <a:noFill/>
          <a:ln w="25400">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4" cstate="print"/>
          <a:srcRect/>
          <a:stretch>
            <a:fillRect/>
          </a:stretch>
        </p:blipFill>
        <p:spPr bwMode="auto">
          <a:xfrm>
            <a:off x="152400" y="2593851"/>
            <a:ext cx="1782551" cy="1292349"/>
          </a:xfrm>
          <a:prstGeom prst="rect">
            <a:avLst/>
          </a:prstGeom>
          <a:noFill/>
          <a:ln w="25400">
            <a:solidFill>
              <a:schemeClr val="tx1"/>
            </a:solidFill>
            <a:miter lim="800000"/>
            <a:headEnd/>
            <a:tailEnd/>
          </a:ln>
          <a:effectLst/>
        </p:spPr>
      </p:pic>
      <p:sp>
        <p:nvSpPr>
          <p:cNvPr id="14" name="TextBox 11"/>
          <p:cNvSpPr txBox="1">
            <a:spLocks noChangeArrowheads="1"/>
          </p:cNvSpPr>
          <p:nvPr/>
        </p:nvSpPr>
        <p:spPr bwMode="auto">
          <a:xfrm>
            <a:off x="566354" y="3953470"/>
            <a:ext cx="6436426" cy="923330"/>
          </a:xfrm>
          <a:prstGeom prst="rect">
            <a:avLst/>
          </a:prstGeom>
          <a:noFill/>
          <a:ln w="9525">
            <a:noFill/>
            <a:miter lim="800000"/>
            <a:headEnd/>
            <a:tailEnd/>
          </a:ln>
        </p:spPr>
        <p:txBody>
          <a:bodyPr wrap="square">
            <a:spAutoFit/>
          </a:bodyPr>
          <a:lstStyle/>
          <a:p>
            <a:pPr algn="ctr" eaLnBrk="0" hangingPunct="0">
              <a:defRPr/>
            </a:pPr>
            <a:r>
              <a:rPr lang="en-US" sz="2000" b="1" dirty="0">
                <a:solidFill>
                  <a:srgbClr val="000066"/>
                </a:solidFill>
                <a:latin typeface="Traditional Arabic" pitchFamily="18" charset="-78"/>
                <a:cs typeface="Traditional Arabic" pitchFamily="18" charset="-78"/>
              </a:rPr>
              <a:t>Harbor Security Patrol</a:t>
            </a:r>
          </a:p>
          <a:p>
            <a:pPr algn="ctr"/>
            <a:r>
              <a:rPr lang="en-US" sz="1600" b="1" dirty="0">
                <a:solidFill>
                  <a:srgbClr val="000066"/>
                </a:solidFill>
                <a:latin typeface="Traditional Arabic" pitchFamily="18" charset="-78"/>
                <a:cs typeface="Traditional Arabic" pitchFamily="18" charset="-78"/>
              </a:rPr>
              <a:t>Provides waterborne deterrence, detection and response to threats at Joint Base Charleston.</a:t>
            </a:r>
          </a:p>
        </p:txBody>
      </p:sp>
      <p:pic>
        <p:nvPicPr>
          <p:cNvPr id="15" name="Picture 14" descr="IMG_0203.JPG"/>
          <p:cNvPicPr>
            <a:picLocks noChangeAspect="1"/>
          </p:cNvPicPr>
          <p:nvPr/>
        </p:nvPicPr>
        <p:blipFill>
          <a:blip r:embed="rId5" cstate="print"/>
          <a:stretch>
            <a:fillRect/>
          </a:stretch>
        </p:blipFill>
        <p:spPr>
          <a:xfrm>
            <a:off x="7010400" y="3962400"/>
            <a:ext cx="1973049" cy="1045811"/>
          </a:xfrm>
          <a:prstGeom prst="rect">
            <a:avLst/>
          </a:prstGeom>
          <a:ln w="25400">
            <a:solidFill>
              <a:schemeClr val="tx1"/>
            </a:solidFill>
          </a:ln>
          <a:effectLst/>
        </p:spPr>
      </p:pic>
      <p:sp>
        <p:nvSpPr>
          <p:cNvPr id="18" name="Rectangle 17"/>
          <p:cNvSpPr/>
          <p:nvPr/>
        </p:nvSpPr>
        <p:spPr>
          <a:xfrm>
            <a:off x="2362200" y="5338127"/>
            <a:ext cx="6056417" cy="892552"/>
          </a:xfrm>
          <a:prstGeom prst="rect">
            <a:avLst/>
          </a:prstGeom>
        </p:spPr>
        <p:txBody>
          <a:bodyPr wrap="square">
            <a:spAutoFit/>
          </a:bodyPr>
          <a:lstStyle/>
          <a:p>
            <a:pPr algn="ctr" eaLnBrk="0" hangingPunct="0">
              <a:defRPr/>
            </a:pPr>
            <a:r>
              <a:rPr lang="en-US" sz="2000" b="1" dirty="0">
                <a:solidFill>
                  <a:srgbClr val="000066"/>
                </a:solidFill>
                <a:latin typeface="Traditional Arabic" pitchFamily="18" charset="-78"/>
                <a:cs typeface="Traditional Arabic" pitchFamily="18" charset="-78"/>
              </a:rPr>
              <a:t>High Altitude Airdrop Mission Support (HAAMS)</a:t>
            </a:r>
          </a:p>
          <a:p>
            <a:pPr algn="ctr" eaLnBrk="0" hangingPunct="0">
              <a:defRPr/>
            </a:pPr>
            <a:r>
              <a:rPr lang="en-US" sz="1600" b="1" dirty="0">
                <a:solidFill>
                  <a:srgbClr val="000066"/>
                </a:solidFill>
                <a:latin typeface="Traditional Arabic" pitchFamily="18" charset="-78"/>
                <a:cs typeface="Traditional Arabic" pitchFamily="18" charset="-78"/>
              </a:rPr>
              <a:t>Aerospace Physiologist experts assigned to ensure aircrew safety during special high altitude air drop missions.  Only unit in the AF.</a:t>
            </a:r>
          </a:p>
        </p:txBody>
      </p:sp>
      <p:sp>
        <p:nvSpPr>
          <p:cNvPr id="2" name="Slide Number Placeholder 1"/>
          <p:cNvSpPr>
            <a:spLocks noGrp="1"/>
          </p:cNvSpPr>
          <p:nvPr>
            <p:ph type="sldNum" sz="quarter" idx="4"/>
          </p:nvPr>
        </p:nvSpPr>
        <p:spPr/>
        <p:txBody>
          <a:bodyPr/>
          <a:lstStyle/>
          <a:p>
            <a:fld id="{69388049-F28F-4B88-90F6-7D96A74BF701}" type="slidenum">
              <a:rPr lang="en-US" smtClean="0">
                <a:solidFill>
                  <a:prstClr val="black">
                    <a:tint val="75000"/>
                  </a:prstClr>
                </a:solidFill>
              </a:rPr>
              <a:pPr/>
              <a:t>5</a:t>
            </a:fld>
            <a:endParaRPr lang="en-US" dirty="0">
              <a:solidFill>
                <a:prstClr val="black">
                  <a:tint val="75000"/>
                </a:prstClr>
              </a:solidFill>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4931429"/>
            <a:ext cx="1905000" cy="1426912"/>
          </a:xfrm>
          <a:prstGeom prst="rect">
            <a:avLst/>
          </a:prstGeom>
        </p:spPr>
      </p:pic>
    </p:spTree>
    <p:extLst>
      <p:ext uri="{BB962C8B-B14F-4D97-AF65-F5344CB8AC3E}">
        <p14:creationId xmlns:p14="http://schemas.microsoft.com/office/powerpoint/2010/main" val="341468036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0" y="-1"/>
            <a:ext cx="9144000" cy="1560979"/>
          </a:xfrm>
        </p:spPr>
        <p:txBody>
          <a:bodyPr wrap="square">
            <a:normAutofit/>
          </a:bodyPr>
          <a:lstStyle/>
          <a:p>
            <a:pPr>
              <a:defRPr/>
            </a:pPr>
            <a:r>
              <a:rPr lang="en-US" sz="3200" b="0" i="0" dirty="0">
                <a:latin typeface="Arial Black" panose="020B0A04020102020204" pitchFamily="34" charset="0"/>
                <a:cs typeface="Traditional Arabic" pitchFamily="18" charset="-78"/>
              </a:rPr>
              <a:t>What We Do</a:t>
            </a:r>
            <a:br>
              <a:rPr lang="en-US" sz="3200" b="0" i="0" dirty="0">
                <a:latin typeface="Arial Black" panose="020B0A04020102020204" pitchFamily="34" charset="0"/>
                <a:cs typeface="Traditional Arabic" pitchFamily="18" charset="-78"/>
              </a:rPr>
            </a:br>
            <a:endParaRPr lang="en-US" sz="3200" b="0" i="0" dirty="0">
              <a:latin typeface="Arial Black" panose="020B0A04020102020204" pitchFamily="34" charset="0"/>
              <a:cs typeface="Traditional Arabic" pitchFamily="18" charset="-78"/>
            </a:endParaRPr>
          </a:p>
        </p:txBody>
      </p:sp>
      <p:sp>
        <p:nvSpPr>
          <p:cNvPr id="6" name="TextBox 5"/>
          <p:cNvSpPr txBox="1"/>
          <p:nvPr/>
        </p:nvSpPr>
        <p:spPr>
          <a:xfrm>
            <a:off x="6293755" y="5199498"/>
            <a:ext cx="2554406" cy="400110"/>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315th Airlift Wing</a:t>
            </a:r>
          </a:p>
        </p:txBody>
      </p:sp>
      <p:sp>
        <p:nvSpPr>
          <p:cNvPr id="8" name="TextBox 7"/>
          <p:cNvSpPr txBox="1"/>
          <p:nvPr/>
        </p:nvSpPr>
        <p:spPr>
          <a:xfrm>
            <a:off x="463600" y="1655486"/>
            <a:ext cx="2456715" cy="400110"/>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437th Airlift Wing</a:t>
            </a:r>
          </a:p>
        </p:txBody>
      </p:sp>
      <p:sp>
        <p:nvSpPr>
          <p:cNvPr id="3" name="Rectangle 2"/>
          <p:cNvSpPr/>
          <p:nvPr/>
        </p:nvSpPr>
        <p:spPr>
          <a:xfrm>
            <a:off x="73378" y="962119"/>
            <a:ext cx="9144000" cy="584775"/>
          </a:xfrm>
          <a:prstGeom prst="rect">
            <a:avLst/>
          </a:prstGeom>
          <a:noFill/>
        </p:spPr>
        <p:txBody>
          <a:bodyPr wrap="square" lIns="91440" tIns="45720" rIns="91440" bIns="45720">
            <a:spAutoFit/>
          </a:bodyPr>
          <a:lstStyle/>
          <a:p>
            <a:pPr algn="ctr"/>
            <a:r>
              <a:rPr lang="en-US" sz="3200" dirty="0">
                <a:solidFill>
                  <a:srgbClr val="000066"/>
                </a:solidFill>
                <a:latin typeface="Arial Black" panose="020B0A04020102020204" pitchFamily="34" charset="0"/>
                <a:ea typeface="+mj-ea"/>
                <a:cs typeface="Traditional Arabic" pitchFamily="18" charset="-78"/>
              </a:rPr>
              <a:t>Airlift &amp; Airdrop</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0934" y="2829615"/>
            <a:ext cx="3028888" cy="201744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D:\150929-F-EV310-0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582"/>
          <a:stretch/>
        </p:blipFill>
        <p:spPr bwMode="auto">
          <a:xfrm>
            <a:off x="449295" y="4322087"/>
            <a:ext cx="2362200" cy="23533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749" y="4663347"/>
            <a:ext cx="2880388" cy="178478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746659" y="5599608"/>
            <a:ext cx="3367392" cy="1077218"/>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Provides Reserve Airmen to augment airlift capabilities, and integrates with 437 AW in operations &amp; logistics missions </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13" name="TextBox 12"/>
          <p:cNvSpPr txBox="1"/>
          <p:nvPr/>
        </p:nvSpPr>
        <p:spPr>
          <a:xfrm>
            <a:off x="129856" y="2055596"/>
            <a:ext cx="3375344" cy="830997"/>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Executes Air Mobility Command’s Global Reach airlift capability via C-17 </a:t>
            </a:r>
            <a:r>
              <a:rPr lang="en-US" sz="1600" b="1" dirty="0" err="1">
                <a:solidFill>
                  <a:srgbClr val="002060"/>
                </a:solidFill>
                <a:latin typeface="Traditional Arabic" panose="02020603050405020304" pitchFamily="18" charset="-78"/>
                <a:cs typeface="Traditional Arabic" panose="02020603050405020304" pitchFamily="18" charset="-78"/>
              </a:rPr>
              <a:t>Globemaster</a:t>
            </a:r>
            <a:r>
              <a:rPr lang="en-US" sz="1600" b="1" dirty="0">
                <a:solidFill>
                  <a:srgbClr val="002060"/>
                </a:solidFill>
                <a:latin typeface="Traditional Arabic" panose="02020603050405020304" pitchFamily="18" charset="-78"/>
                <a:cs typeface="Traditional Arabic" panose="02020603050405020304" pitchFamily="18" charset="-78"/>
              </a:rPr>
              <a:t> III aircraft</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2" name="Slide Number Placeholder 1"/>
          <p:cNvSpPr>
            <a:spLocks noGrp="1"/>
          </p:cNvSpPr>
          <p:nvPr>
            <p:ph type="sldNum" sz="quarter" idx="4"/>
          </p:nvPr>
        </p:nvSpPr>
        <p:spPr/>
        <p:txBody>
          <a:bodyPr/>
          <a:lstStyle/>
          <a:p>
            <a:fld id="{69388049-F28F-4B88-90F6-7D96A74BF701}" type="slidenum">
              <a:rPr lang="en-US" smtClean="0">
                <a:solidFill>
                  <a:prstClr val="black">
                    <a:tint val="75000"/>
                  </a:prstClr>
                </a:solidFill>
              </a:rPr>
              <a:pPr/>
              <a:t>6</a:t>
            </a:fld>
            <a:endParaRPr lang="en-US" dirty="0">
              <a:solidFill>
                <a:prstClr val="black">
                  <a:tint val="75000"/>
                </a:prstClr>
              </a:solidFill>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4934" y="2055596"/>
            <a:ext cx="2835612" cy="188647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315th%20icon"/>
          <p:cNvPicPr>
            <a:picLocks noChangeAspect="1" noChangeArrowheads="1"/>
          </p:cNvPicPr>
          <p:nvPr/>
        </p:nvPicPr>
        <p:blipFill rotWithShape="1">
          <a:blip r:embed="rId7">
            <a:extLst>
              <a:ext uri="{28A0092B-C50C-407E-A947-70E740481C1C}">
                <a14:useLocalDpi xmlns:a14="http://schemas.microsoft.com/office/drawing/2010/main" val="0"/>
              </a:ext>
            </a:extLst>
          </a:blip>
          <a:srcRect l="9398" t="2959" r="10381" b="16777"/>
          <a:stretch/>
        </p:blipFill>
        <p:spPr bwMode="auto">
          <a:xfrm>
            <a:off x="7038279" y="4122280"/>
            <a:ext cx="938330" cy="938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 name="Picture 2" descr="437 AW emble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736" y="2886593"/>
            <a:ext cx="1150135" cy="109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1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0" y="0"/>
            <a:ext cx="9144000" cy="1524000"/>
          </a:xfrm>
        </p:spPr>
        <p:txBody>
          <a:bodyPr wrap="square">
            <a:normAutofit fontScale="90000"/>
          </a:bodyPr>
          <a:lstStyle/>
          <a:p>
            <a:pPr>
              <a:defRPr/>
            </a:pPr>
            <a:r>
              <a:rPr lang="en-US" sz="3200" b="0" i="0" dirty="0">
                <a:latin typeface="Arial Black" panose="020B0A04020102020204" pitchFamily="34" charset="0"/>
                <a:cs typeface="Traditional Arabic" pitchFamily="18" charset="-78"/>
              </a:rPr>
              <a:t>What We Do</a:t>
            </a:r>
            <a:br>
              <a:rPr lang="en-US" sz="3200" b="0" i="0" dirty="0">
                <a:latin typeface="Arial Black" panose="020B0A04020102020204" pitchFamily="34" charset="0"/>
                <a:cs typeface="Traditional Arabic" pitchFamily="18" charset="-78"/>
              </a:rPr>
            </a:br>
            <a:r>
              <a:rPr lang="en-US" sz="3200" b="0" i="0" dirty="0">
                <a:latin typeface="Arial Black" panose="020B0A04020102020204" pitchFamily="34" charset="0"/>
                <a:cs typeface="Traditional Arabic" pitchFamily="18" charset="-78"/>
              </a:rPr>
              <a:t>437th Airlift Wing</a:t>
            </a:r>
            <a:br>
              <a:rPr lang="en-US" sz="3200" b="0" i="0" dirty="0">
                <a:latin typeface="Arial Black" panose="020B0A04020102020204" pitchFamily="34" charset="0"/>
                <a:cs typeface="Traditional Arabic" pitchFamily="18" charset="-78"/>
              </a:rPr>
            </a:br>
            <a:r>
              <a:rPr lang="en-US" sz="3200" b="0" i="0" dirty="0">
                <a:latin typeface="Arial Black" panose="020B0A04020102020204" pitchFamily="34" charset="0"/>
                <a:cs typeface="Traditional Arabic" pitchFamily="18" charset="-78"/>
              </a:rPr>
              <a:t>Unique Missions</a:t>
            </a:r>
          </a:p>
        </p:txBody>
      </p:sp>
      <p:grpSp>
        <p:nvGrpSpPr>
          <p:cNvPr id="2" name="Group 798"/>
          <p:cNvGrpSpPr>
            <a:grpSpLocks/>
          </p:cNvGrpSpPr>
          <p:nvPr/>
        </p:nvGrpSpPr>
        <p:grpSpPr bwMode="auto">
          <a:xfrm>
            <a:off x="6318442" y="1723650"/>
            <a:ext cx="2660937" cy="1732775"/>
            <a:chOff x="3734" y="3106"/>
            <a:chExt cx="1325" cy="972"/>
          </a:xfrm>
          <a:effectLst>
            <a:glow rad="127000">
              <a:schemeClr val="bg1"/>
            </a:glow>
          </a:effectLst>
        </p:grpSpPr>
        <p:pic>
          <p:nvPicPr>
            <p:cNvPr id="8" name="Picture 799"/>
            <p:cNvPicPr>
              <a:picLocks noChangeAspect="1" noChangeArrowheads="1"/>
            </p:cNvPicPr>
            <p:nvPr/>
          </p:nvPicPr>
          <p:blipFill>
            <a:blip r:embed="rId3" cstate="print"/>
            <a:srcRect/>
            <a:stretch>
              <a:fillRect/>
            </a:stretch>
          </p:blipFill>
          <p:spPr bwMode="auto">
            <a:xfrm>
              <a:off x="3734" y="3134"/>
              <a:ext cx="1325" cy="944"/>
            </a:xfrm>
            <a:prstGeom prst="rect">
              <a:avLst/>
            </a:prstGeom>
            <a:noFill/>
            <a:ln w="25400">
              <a:solidFill>
                <a:schemeClr val="tx1"/>
              </a:solidFill>
              <a:miter lim="800000"/>
              <a:headEnd/>
              <a:tailEnd/>
            </a:ln>
          </p:spPr>
        </p:pic>
        <p:pic>
          <p:nvPicPr>
            <p:cNvPr id="9" name="Picture 800"/>
            <p:cNvPicPr>
              <a:picLocks noChangeAspect="1" noChangeArrowheads="1"/>
            </p:cNvPicPr>
            <p:nvPr/>
          </p:nvPicPr>
          <p:blipFill>
            <a:blip r:embed="rId4" cstate="print"/>
            <a:srcRect/>
            <a:stretch>
              <a:fillRect/>
            </a:stretch>
          </p:blipFill>
          <p:spPr bwMode="auto">
            <a:xfrm>
              <a:off x="3734" y="3106"/>
              <a:ext cx="1325" cy="944"/>
            </a:xfrm>
            <a:prstGeom prst="rect">
              <a:avLst/>
            </a:prstGeom>
            <a:noFill/>
            <a:ln w="25400">
              <a:solidFill>
                <a:schemeClr val="tx1"/>
              </a:solidFill>
              <a:miter lim="800000"/>
              <a:headEnd/>
              <a:tailEnd/>
            </a:ln>
          </p:spPr>
        </p:pic>
      </p:grpSp>
      <p:sp>
        <p:nvSpPr>
          <p:cNvPr id="10" name="TextBox 11"/>
          <p:cNvSpPr txBox="1">
            <a:spLocks noChangeArrowheads="1"/>
          </p:cNvSpPr>
          <p:nvPr/>
        </p:nvSpPr>
        <p:spPr bwMode="auto">
          <a:xfrm>
            <a:off x="-9236" y="1663587"/>
            <a:ext cx="6400800" cy="1138773"/>
          </a:xfrm>
          <a:prstGeom prst="rect">
            <a:avLst/>
          </a:prstGeom>
          <a:noFill/>
          <a:ln w="9525">
            <a:noFill/>
            <a:miter lim="800000"/>
            <a:headEnd/>
            <a:tailEnd/>
          </a:ln>
        </p:spPr>
        <p:txBody>
          <a:bodyPr wrap="square">
            <a:spAutoFit/>
          </a:bodyPr>
          <a:lstStyle/>
          <a:p>
            <a:pPr algn="ctr" eaLnBrk="0" hangingPunct="0">
              <a:defRPr/>
            </a:pPr>
            <a:r>
              <a:rPr lang="en-US" sz="2000" b="1" dirty="0">
                <a:solidFill>
                  <a:srgbClr val="000066"/>
                </a:solidFill>
                <a:latin typeface="Traditional Arabic" pitchFamily="18" charset="-78"/>
                <a:cs typeface="Traditional Arabic" pitchFamily="18" charset="-78"/>
              </a:rPr>
              <a:t>Special Operations Support (SOLL II)</a:t>
            </a:r>
          </a:p>
          <a:p>
            <a:pPr algn="ctr" eaLnBrk="0" hangingPunct="0">
              <a:defRPr/>
            </a:pPr>
            <a:r>
              <a:rPr lang="en-US" sz="1600" b="1" dirty="0">
                <a:solidFill>
                  <a:srgbClr val="000066"/>
                </a:solidFill>
                <a:latin typeface="Traditional Arabic" pitchFamily="18" charset="-78"/>
                <a:cs typeface="Traditional Arabic" pitchFamily="18" charset="-78"/>
              </a:rPr>
              <a:t>The nation’s only C-17A Special Operations Low-Level support for Chairman of the Joint Chiefs of Staff-directed US Special Operations Command missions.</a:t>
            </a:r>
            <a:endParaRPr lang="en-US" dirty="0">
              <a:solidFill>
                <a:prstClr val="black"/>
              </a:solidFill>
              <a:latin typeface="Traditional Arabic" pitchFamily="18" charset="-78"/>
              <a:cs typeface="Traditional Arabic" pitchFamily="18" charset="-78"/>
            </a:endParaRPr>
          </a:p>
        </p:txBody>
      </p:sp>
      <p:pic>
        <p:nvPicPr>
          <p:cNvPr id="13" name="Picture 2" descr="G:\OSS\ADO\Haiti Powerpoint Pix\CAFB evacuees.jpg"/>
          <p:cNvPicPr>
            <a:picLocks noChangeAspect="1" noChangeArrowheads="1"/>
          </p:cNvPicPr>
          <p:nvPr/>
        </p:nvPicPr>
        <p:blipFill>
          <a:blip r:embed="rId5" cstate="print"/>
          <a:srcRect/>
          <a:stretch>
            <a:fillRect/>
          </a:stretch>
        </p:blipFill>
        <p:spPr bwMode="auto">
          <a:xfrm>
            <a:off x="152400" y="2903317"/>
            <a:ext cx="2827020" cy="1718848"/>
          </a:xfrm>
          <a:prstGeom prst="rect">
            <a:avLst/>
          </a:prstGeom>
          <a:noFill/>
          <a:ln w="25400">
            <a:solidFill>
              <a:schemeClr val="tx1"/>
            </a:solidFill>
            <a:miter lim="800000"/>
            <a:headEnd/>
            <a:tailEnd/>
          </a:ln>
        </p:spPr>
      </p:pic>
      <p:pic>
        <p:nvPicPr>
          <p:cNvPr id="140290" name="Picture 2" descr="C:\Users\1076550286A\Desktop\Gen Selva Visit\Msn Brief Background Info\OGS\FISA MOD.jpg"/>
          <p:cNvPicPr>
            <a:picLocks noChangeAspect="1" noChangeArrowheads="1"/>
          </p:cNvPicPr>
          <p:nvPr/>
        </p:nvPicPr>
        <p:blipFill>
          <a:blip r:embed="rId6" cstate="print"/>
          <a:srcRect/>
          <a:stretch>
            <a:fillRect/>
          </a:stretch>
        </p:blipFill>
        <p:spPr bwMode="auto">
          <a:xfrm>
            <a:off x="6437343" y="4638299"/>
            <a:ext cx="2542036" cy="1898482"/>
          </a:xfrm>
          <a:prstGeom prst="rect">
            <a:avLst/>
          </a:prstGeom>
          <a:noFill/>
          <a:ln w="25400">
            <a:solidFill>
              <a:schemeClr val="tx1"/>
            </a:solidFill>
          </a:ln>
        </p:spPr>
      </p:pic>
      <p:sp>
        <p:nvSpPr>
          <p:cNvPr id="14" name="TextBox 11"/>
          <p:cNvSpPr txBox="1">
            <a:spLocks noChangeArrowheads="1"/>
          </p:cNvSpPr>
          <p:nvPr/>
        </p:nvSpPr>
        <p:spPr bwMode="auto">
          <a:xfrm>
            <a:off x="3086100" y="3546097"/>
            <a:ext cx="6172200" cy="892552"/>
          </a:xfrm>
          <a:prstGeom prst="rect">
            <a:avLst/>
          </a:prstGeom>
          <a:noFill/>
          <a:ln w="9525">
            <a:noFill/>
            <a:miter lim="800000"/>
            <a:headEnd/>
            <a:tailEnd/>
          </a:ln>
        </p:spPr>
        <p:txBody>
          <a:bodyPr wrap="square">
            <a:spAutoFit/>
          </a:bodyPr>
          <a:lstStyle/>
          <a:p>
            <a:pPr algn="ctr" eaLnBrk="0" hangingPunct="0">
              <a:defRPr/>
            </a:pPr>
            <a:r>
              <a:rPr lang="en-US" sz="2000" b="1" dirty="0">
                <a:solidFill>
                  <a:srgbClr val="000066"/>
                </a:solidFill>
                <a:latin typeface="Traditional Arabic" pitchFamily="18" charset="-78"/>
                <a:cs typeface="Traditional Arabic" pitchFamily="18" charset="-78"/>
              </a:rPr>
              <a:t>Special Airlift Flight (OGA)</a:t>
            </a:r>
          </a:p>
          <a:p>
            <a:pPr algn="ctr"/>
            <a:r>
              <a:rPr lang="en-US" sz="1600" b="1" dirty="0">
                <a:solidFill>
                  <a:srgbClr val="000066"/>
                </a:solidFill>
                <a:latin typeface="Traditional Arabic" pitchFamily="18" charset="-78"/>
                <a:cs typeface="Traditional Arabic" pitchFamily="18" charset="-78"/>
              </a:rPr>
              <a:t>Provides specially-certified aircrews for embassy support missions and support of upper level cabinet members.</a:t>
            </a:r>
            <a:endParaRPr lang="en-US" dirty="0">
              <a:solidFill>
                <a:prstClr val="black"/>
              </a:solidFill>
              <a:latin typeface="Traditional Arabic" pitchFamily="18" charset="-78"/>
              <a:cs typeface="Traditional Arabic" pitchFamily="18" charset="-78"/>
            </a:endParaRPr>
          </a:p>
        </p:txBody>
      </p:sp>
      <p:sp>
        <p:nvSpPr>
          <p:cNvPr id="11" name="TextBox 11"/>
          <p:cNvSpPr txBox="1">
            <a:spLocks noChangeArrowheads="1"/>
          </p:cNvSpPr>
          <p:nvPr/>
        </p:nvSpPr>
        <p:spPr bwMode="auto">
          <a:xfrm>
            <a:off x="0" y="4896375"/>
            <a:ext cx="5848616" cy="1138773"/>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en-US" sz="2000" b="1" dirty="0">
                <a:solidFill>
                  <a:srgbClr val="000066"/>
                </a:solidFill>
                <a:latin typeface="Traditional Arabic" pitchFamily="18" charset="-78"/>
                <a:cs typeface="Traditional Arabic" pitchFamily="18" charset="-78"/>
              </a:rPr>
              <a:t>Fixed Installation Satellite Antenna (FISA)</a:t>
            </a:r>
          </a:p>
          <a:p>
            <a:pPr algn="ctr" eaLnBrk="0" hangingPunct="0">
              <a:defRPr/>
            </a:pPr>
            <a:r>
              <a:rPr lang="en-US" sz="1600" b="1" dirty="0">
                <a:solidFill>
                  <a:srgbClr val="000066"/>
                </a:solidFill>
                <a:latin typeface="Traditional Arabic" pitchFamily="18" charset="-78"/>
                <a:cs typeface="Traditional Arabic" pitchFamily="18" charset="-78"/>
              </a:rPr>
              <a:t>High-bandwidth satellite antenna system equipped on 23 JB Charleston aircraft to meet mission planning and Command &amp; Control requirements.</a:t>
            </a:r>
            <a:endParaRPr lang="en-US" dirty="0">
              <a:solidFill>
                <a:prstClr val="black"/>
              </a:solidFill>
              <a:latin typeface="Traditional Arabic" pitchFamily="18" charset="-78"/>
              <a:cs typeface="Traditional Arabic" pitchFamily="18" charset="-78"/>
            </a:endParaRPr>
          </a:p>
        </p:txBody>
      </p:sp>
      <p:sp>
        <p:nvSpPr>
          <p:cNvPr id="3" name="Slide Number Placeholder 2"/>
          <p:cNvSpPr>
            <a:spLocks noGrp="1"/>
          </p:cNvSpPr>
          <p:nvPr>
            <p:ph type="sldNum" sz="quarter" idx="4"/>
          </p:nvPr>
        </p:nvSpPr>
        <p:spPr/>
        <p:txBody>
          <a:bodyPr/>
          <a:lstStyle/>
          <a:p>
            <a:fld id="{69388049-F28F-4B88-90F6-7D96A74BF701}"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32934513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Box 11"/>
          <p:cNvSpPr txBox="1">
            <a:spLocks noChangeArrowheads="1"/>
          </p:cNvSpPr>
          <p:nvPr/>
        </p:nvSpPr>
        <p:spPr bwMode="auto">
          <a:xfrm>
            <a:off x="990600" y="1676400"/>
            <a:ext cx="6096000" cy="892552"/>
          </a:xfrm>
          <a:prstGeom prst="rect">
            <a:avLst/>
          </a:prstGeom>
          <a:noFill/>
          <a:ln w="9525">
            <a:noFill/>
            <a:miter lim="800000"/>
            <a:headEnd/>
            <a:tailEnd/>
          </a:ln>
        </p:spPr>
        <p:txBody>
          <a:bodyPr wrap="square">
            <a:spAutoFit/>
          </a:bodyPr>
          <a:lstStyle/>
          <a:p>
            <a:pPr algn="ctr" eaLnBrk="0" hangingPunct="0">
              <a:defRPr/>
            </a:pPr>
            <a:r>
              <a:rPr lang="en-US" sz="2000" b="1" dirty="0">
                <a:solidFill>
                  <a:srgbClr val="000066"/>
                </a:solidFill>
                <a:latin typeface="Traditional Arabic" pitchFamily="18" charset="-78"/>
                <a:cs typeface="Traditional Arabic" pitchFamily="18" charset="-78"/>
              </a:rPr>
              <a:t>Aeromedical Evacuation</a:t>
            </a:r>
          </a:p>
          <a:p>
            <a:pPr algn="ctr" eaLnBrk="0" hangingPunct="0">
              <a:defRPr/>
            </a:pPr>
            <a:r>
              <a:rPr lang="en-US" sz="1600" b="1" dirty="0">
                <a:solidFill>
                  <a:srgbClr val="000066"/>
                </a:solidFill>
                <a:latin typeface="Traditional Arabic" pitchFamily="18" charset="-78"/>
                <a:cs typeface="Traditional Arabic" pitchFamily="18" charset="-78"/>
              </a:rPr>
              <a:t>Trains crews to support combat forces during contingency operations, as well as humanitarian and peacekeeping efforts</a:t>
            </a:r>
            <a:r>
              <a:rPr lang="en-US" sz="1600" dirty="0">
                <a:solidFill>
                  <a:srgbClr val="000066"/>
                </a:solidFill>
                <a:latin typeface="Traditional Arabic" pitchFamily="18" charset="-78"/>
                <a:cs typeface="Traditional Arabic" pitchFamily="18" charset="-78"/>
              </a:rPr>
              <a:t>.</a:t>
            </a:r>
            <a:endParaRPr lang="en-US" sz="1600" b="1" dirty="0">
              <a:solidFill>
                <a:srgbClr val="000066"/>
              </a:solidFill>
              <a:latin typeface="Traditional Arabic" pitchFamily="18" charset="-78"/>
              <a:cs typeface="Traditional Arabic" pitchFamily="18" charset="-78"/>
            </a:endParaRPr>
          </a:p>
        </p:txBody>
      </p:sp>
      <p:sp>
        <p:nvSpPr>
          <p:cNvPr id="11" name="TextBox 11"/>
          <p:cNvSpPr txBox="1">
            <a:spLocks noChangeArrowheads="1"/>
          </p:cNvSpPr>
          <p:nvPr/>
        </p:nvSpPr>
        <p:spPr bwMode="auto">
          <a:xfrm>
            <a:off x="1934951" y="2962870"/>
            <a:ext cx="6096000" cy="923330"/>
          </a:xfrm>
          <a:prstGeom prst="rect">
            <a:avLst/>
          </a:prstGeom>
          <a:noFill/>
          <a:ln w="9525">
            <a:noFill/>
            <a:miter lim="800000"/>
            <a:headEnd/>
            <a:tailEnd/>
          </a:ln>
        </p:spPr>
        <p:txBody>
          <a:bodyPr wrap="square">
            <a:spAutoFit/>
          </a:bodyPr>
          <a:lstStyle/>
          <a:p>
            <a:pPr lvl="0" algn="ctr" eaLnBrk="0" hangingPunct="0">
              <a:defRPr/>
            </a:pPr>
            <a:r>
              <a:rPr lang="en-US" sz="2000" b="1" dirty="0">
                <a:solidFill>
                  <a:srgbClr val="000066"/>
                </a:solidFill>
                <a:latin typeface="Traditional Arabic" pitchFamily="18" charset="-78"/>
                <a:cs typeface="Traditional Arabic" pitchFamily="18" charset="-78"/>
              </a:rPr>
              <a:t>Contingency Response Flight</a:t>
            </a:r>
          </a:p>
          <a:p>
            <a:pPr lvl="0" algn="ctr" eaLnBrk="0" hangingPunct="0">
              <a:defRPr/>
            </a:pPr>
            <a:r>
              <a:rPr lang="en-US" sz="1600" b="1" dirty="0">
                <a:solidFill>
                  <a:srgbClr val="000066"/>
                </a:solidFill>
                <a:latin typeface="Traditional Arabic" pitchFamily="18" charset="-78"/>
                <a:cs typeface="Traditional Arabic" pitchFamily="18" charset="-78"/>
              </a:rPr>
              <a:t>Maintains a force capable of deploying worldwide to any airfield with limited notice to set up mobile command.</a:t>
            </a:r>
            <a:endParaRPr lang="en-US" sz="1600" b="1" dirty="0">
              <a:solidFill>
                <a:prstClr val="black"/>
              </a:solidFill>
              <a:latin typeface="Traditional Arabic" pitchFamily="18" charset="-78"/>
              <a:cs typeface="Traditional Arabic" pitchFamily="18" charset="-78"/>
            </a:endParaRPr>
          </a:p>
        </p:txBody>
      </p:sp>
      <p:sp>
        <p:nvSpPr>
          <p:cNvPr id="14" name="TextBox 11"/>
          <p:cNvSpPr txBox="1">
            <a:spLocks noChangeArrowheads="1"/>
          </p:cNvSpPr>
          <p:nvPr/>
        </p:nvSpPr>
        <p:spPr bwMode="auto">
          <a:xfrm>
            <a:off x="609600" y="4114800"/>
            <a:ext cx="6436426" cy="892552"/>
          </a:xfrm>
          <a:prstGeom prst="rect">
            <a:avLst/>
          </a:prstGeom>
          <a:noFill/>
          <a:ln w="9525">
            <a:noFill/>
            <a:miter lim="800000"/>
            <a:headEnd/>
            <a:tailEnd/>
          </a:ln>
        </p:spPr>
        <p:txBody>
          <a:bodyPr wrap="square">
            <a:spAutoFit/>
          </a:bodyPr>
          <a:lstStyle/>
          <a:p>
            <a:pPr algn="ctr" eaLnBrk="0" hangingPunct="0">
              <a:defRPr/>
            </a:pPr>
            <a:r>
              <a:rPr lang="en-US" sz="2000" b="1" dirty="0">
                <a:solidFill>
                  <a:srgbClr val="000066"/>
                </a:solidFill>
                <a:latin typeface="Traditional Arabic" pitchFamily="18" charset="-78"/>
                <a:cs typeface="Traditional Arabic" pitchFamily="18" charset="-78"/>
              </a:rPr>
              <a:t>560th REDHORSE Squadron</a:t>
            </a:r>
          </a:p>
          <a:p>
            <a:r>
              <a:rPr lang="en-US" sz="1600" b="1" dirty="0">
                <a:solidFill>
                  <a:srgbClr val="000066"/>
                </a:solidFill>
                <a:latin typeface="Traditional Arabic" pitchFamily="18" charset="-78"/>
                <a:cs typeface="Traditional Arabic" pitchFamily="18" charset="-78"/>
              </a:rPr>
              <a:t>Provides commanders a dedicated, flexible airfield and base heavy construction and repair capability. </a:t>
            </a:r>
          </a:p>
        </p:txBody>
      </p:sp>
      <p:sp>
        <p:nvSpPr>
          <p:cNvPr id="18" name="Rectangle 17"/>
          <p:cNvSpPr/>
          <p:nvPr/>
        </p:nvSpPr>
        <p:spPr>
          <a:xfrm>
            <a:off x="2057400" y="5338227"/>
            <a:ext cx="6858000" cy="1138773"/>
          </a:xfrm>
          <a:prstGeom prst="rect">
            <a:avLst/>
          </a:prstGeom>
        </p:spPr>
        <p:txBody>
          <a:bodyPr wrap="square">
            <a:spAutoFit/>
          </a:bodyPr>
          <a:lstStyle/>
          <a:p>
            <a:pPr lvl="0" algn="ctr" eaLnBrk="0" hangingPunct="0">
              <a:defRPr/>
            </a:pPr>
            <a:r>
              <a:rPr lang="en-US" sz="2000" b="1" dirty="0">
                <a:solidFill>
                  <a:srgbClr val="000066"/>
                </a:solidFill>
                <a:latin typeface="Traditional Arabic" pitchFamily="18" charset="-78"/>
                <a:cs typeface="Traditional Arabic" pitchFamily="18" charset="-78"/>
              </a:rPr>
              <a:t>4th Combat Camera Squadron</a:t>
            </a:r>
          </a:p>
          <a:p>
            <a:pPr lvl="0" algn="ctr" eaLnBrk="0" hangingPunct="0">
              <a:defRPr/>
            </a:pPr>
            <a:r>
              <a:rPr lang="en-US" sz="1600" b="1" dirty="0">
                <a:solidFill>
                  <a:srgbClr val="000066"/>
                </a:solidFill>
                <a:latin typeface="Traditional Arabic" pitchFamily="18" charset="-78"/>
                <a:cs typeface="Traditional Arabic" pitchFamily="18" charset="-78"/>
              </a:rPr>
              <a:t>The only Air Force Reserve Combat Camera unit in the Air Force. </a:t>
            </a:r>
          </a:p>
          <a:p>
            <a:pPr lvl="0" algn="ctr" eaLnBrk="0" hangingPunct="0">
              <a:defRPr/>
            </a:pPr>
            <a:r>
              <a:rPr lang="en-US" sz="1600" b="1" dirty="0">
                <a:solidFill>
                  <a:srgbClr val="000066"/>
                </a:solidFill>
                <a:latin typeface="Traditional Arabic" pitchFamily="18" charset="-78"/>
                <a:cs typeface="Traditional Arabic" pitchFamily="18" charset="-78"/>
              </a:rPr>
              <a:t>Works closely with active duty Combat Camera under the Air force Public Affairs Agency (AFPAA)</a:t>
            </a:r>
          </a:p>
        </p:txBody>
      </p:sp>
      <p:sp>
        <p:nvSpPr>
          <p:cNvPr id="17" name="TextBox 16"/>
          <p:cNvSpPr txBox="1"/>
          <p:nvPr/>
        </p:nvSpPr>
        <p:spPr>
          <a:xfrm flipH="1">
            <a:off x="8915400" y="6629517"/>
            <a:ext cx="457200" cy="246221"/>
          </a:xfrm>
          <a:prstGeom prst="rect">
            <a:avLst/>
          </a:prstGeom>
          <a:noFill/>
        </p:spPr>
        <p:txBody>
          <a:bodyPr wrap="square" rtlCol="0">
            <a:spAutoFit/>
          </a:bodyPr>
          <a:lstStyle/>
          <a:p>
            <a:r>
              <a:rPr lang="en-US" sz="1000" dirty="0">
                <a:solidFill>
                  <a:prstClr val="black"/>
                </a:solidFill>
              </a:rPr>
              <a:t>9</a:t>
            </a:r>
          </a:p>
        </p:txBody>
      </p:sp>
      <p:pic>
        <p:nvPicPr>
          <p:cNvPr id="3" name="Picture 2"/>
          <p:cNvPicPr>
            <a:picLocks noChangeAspect="1"/>
          </p:cNvPicPr>
          <p:nvPr/>
        </p:nvPicPr>
        <p:blipFill>
          <a:blip r:embed="rId3"/>
          <a:stretch>
            <a:fillRect/>
          </a:stretch>
        </p:blipFill>
        <p:spPr>
          <a:xfrm>
            <a:off x="6979568" y="1626526"/>
            <a:ext cx="1935832" cy="1289402"/>
          </a:xfrm>
          <a:prstGeom prst="rect">
            <a:avLst/>
          </a:prstGeom>
        </p:spPr>
      </p:pic>
      <p:pic>
        <p:nvPicPr>
          <p:cNvPr id="4" name="Picture 3"/>
          <p:cNvPicPr>
            <a:picLocks noChangeAspect="1"/>
          </p:cNvPicPr>
          <p:nvPr/>
        </p:nvPicPr>
        <p:blipFill>
          <a:blip r:embed="rId4"/>
          <a:stretch>
            <a:fillRect/>
          </a:stretch>
        </p:blipFill>
        <p:spPr>
          <a:xfrm>
            <a:off x="237715" y="2817347"/>
            <a:ext cx="1619829" cy="1389988"/>
          </a:xfrm>
          <a:prstGeom prst="rect">
            <a:avLst/>
          </a:prstGeom>
        </p:spPr>
      </p:pic>
      <p:pic>
        <p:nvPicPr>
          <p:cNvPr id="5" name="Picture 4"/>
          <p:cNvPicPr>
            <a:picLocks noChangeAspect="1"/>
          </p:cNvPicPr>
          <p:nvPr/>
        </p:nvPicPr>
        <p:blipFill>
          <a:blip r:embed="rId5"/>
          <a:stretch>
            <a:fillRect/>
          </a:stretch>
        </p:blipFill>
        <p:spPr>
          <a:xfrm>
            <a:off x="7011770" y="3810000"/>
            <a:ext cx="1903629" cy="1316957"/>
          </a:xfrm>
          <a:prstGeom prst="rect">
            <a:avLst/>
          </a:prstGeom>
        </p:spPr>
      </p:pic>
      <p:pic>
        <p:nvPicPr>
          <p:cNvPr id="7" name="Picture 6"/>
          <p:cNvPicPr>
            <a:picLocks noChangeAspect="1"/>
          </p:cNvPicPr>
          <p:nvPr/>
        </p:nvPicPr>
        <p:blipFill>
          <a:blip r:embed="rId6"/>
          <a:stretch>
            <a:fillRect/>
          </a:stretch>
        </p:blipFill>
        <p:spPr>
          <a:xfrm>
            <a:off x="163461" y="5180255"/>
            <a:ext cx="1817739" cy="1341665"/>
          </a:xfrm>
          <a:prstGeom prst="rect">
            <a:avLst/>
          </a:prstGeom>
        </p:spPr>
      </p:pic>
      <p:sp>
        <p:nvSpPr>
          <p:cNvPr id="13" name="Rectangle 2"/>
          <p:cNvSpPr>
            <a:spLocks noGrp="1" noChangeArrowheads="1"/>
          </p:cNvSpPr>
          <p:nvPr>
            <p:ph type="title"/>
          </p:nvPr>
        </p:nvSpPr>
        <p:spPr>
          <a:xfrm>
            <a:off x="0" y="0"/>
            <a:ext cx="9144000" cy="1524000"/>
          </a:xfrm>
        </p:spPr>
        <p:txBody>
          <a:bodyPr wrap="square">
            <a:noAutofit/>
          </a:bodyPr>
          <a:lstStyle/>
          <a:p>
            <a:pPr>
              <a:defRPr/>
            </a:pPr>
            <a:r>
              <a:rPr lang="en-US" sz="2900" b="0" i="0" dirty="0">
                <a:latin typeface="Arial Black" panose="020B0A04020102020204" pitchFamily="34" charset="0"/>
                <a:cs typeface="Traditional Arabic" pitchFamily="18" charset="-78"/>
              </a:rPr>
              <a:t>What We Do</a:t>
            </a:r>
            <a:br>
              <a:rPr lang="en-US" sz="2900" b="0" i="0" dirty="0">
                <a:latin typeface="Arial Black" panose="020B0A04020102020204" pitchFamily="34" charset="0"/>
                <a:cs typeface="Traditional Arabic" pitchFamily="18" charset="-78"/>
              </a:rPr>
            </a:br>
            <a:r>
              <a:rPr lang="en-US" sz="2900" b="0" i="0" dirty="0">
                <a:latin typeface="Arial Black" panose="020B0A04020102020204" pitchFamily="34" charset="0"/>
                <a:cs typeface="Traditional Arabic" pitchFamily="18" charset="-78"/>
              </a:rPr>
              <a:t>315th Airlift Wing</a:t>
            </a:r>
            <a:br>
              <a:rPr lang="en-US" sz="2900" b="0" i="0" dirty="0">
                <a:latin typeface="Arial Black" panose="020B0A04020102020204" pitchFamily="34" charset="0"/>
                <a:cs typeface="Traditional Arabic" pitchFamily="18" charset="-78"/>
              </a:rPr>
            </a:br>
            <a:r>
              <a:rPr lang="en-US" sz="2900" b="0" i="0" dirty="0">
                <a:latin typeface="Arial Black" panose="020B0A04020102020204" pitchFamily="34" charset="0"/>
                <a:cs typeface="Traditional Arabic" pitchFamily="18" charset="-78"/>
              </a:rPr>
              <a:t>Unique Missions</a:t>
            </a:r>
          </a:p>
        </p:txBody>
      </p:sp>
    </p:spTree>
    <p:extLst>
      <p:ext uri="{BB962C8B-B14F-4D97-AF65-F5344CB8AC3E}">
        <p14:creationId xmlns:p14="http://schemas.microsoft.com/office/powerpoint/2010/main" val="39938079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2599" y="4873029"/>
            <a:ext cx="1964126" cy="1371600"/>
          </a:xfrm>
          <a:prstGeom prst="rect">
            <a:avLst/>
          </a:prstGeom>
          <a:ln w="25400">
            <a:solidFill>
              <a:schemeClr val="tx1"/>
            </a:solidFill>
          </a:ln>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169" y="4069884"/>
            <a:ext cx="2636960" cy="1750151"/>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angle 2"/>
          <p:cNvSpPr>
            <a:spLocks noGrp="1" noChangeArrowheads="1"/>
          </p:cNvSpPr>
          <p:nvPr>
            <p:ph type="title"/>
          </p:nvPr>
        </p:nvSpPr>
        <p:spPr>
          <a:xfrm>
            <a:off x="0" y="52413"/>
            <a:ext cx="9144000" cy="1543426"/>
          </a:xfrm>
        </p:spPr>
        <p:txBody>
          <a:bodyPr wrap="square">
            <a:normAutofit/>
          </a:bodyPr>
          <a:lstStyle/>
          <a:p>
            <a:pPr>
              <a:defRPr/>
            </a:pPr>
            <a:r>
              <a:rPr lang="en-US" sz="3200" b="0" i="0" dirty="0">
                <a:latin typeface="Arial Black" panose="020B0A04020102020204" pitchFamily="34" charset="0"/>
                <a:cs typeface="Traditional Arabic" pitchFamily="18" charset="-78"/>
              </a:rPr>
              <a:t>What We Do</a:t>
            </a:r>
            <a:br>
              <a:rPr lang="en-US" sz="3200" b="0" i="0" dirty="0">
                <a:latin typeface="Arial Black" panose="020B0A04020102020204" pitchFamily="34" charset="0"/>
                <a:cs typeface="Traditional Arabic" pitchFamily="18" charset="-78"/>
              </a:rPr>
            </a:br>
            <a:r>
              <a:rPr lang="en-US" sz="3200" i="0" dirty="0">
                <a:latin typeface="Arial Black" panose="020B0A04020102020204" pitchFamily="34" charset="0"/>
                <a:cs typeface="Traditional Arabic" pitchFamily="18" charset="-78"/>
              </a:rPr>
              <a:t>Train Naval Nuclear Operators</a:t>
            </a:r>
            <a:endParaRPr lang="en-US" sz="3200" b="0" i="0" dirty="0">
              <a:latin typeface="Arial Black" panose="020B0A04020102020204" pitchFamily="34" charset="0"/>
              <a:cs typeface="Traditional Arabic" pitchFamily="18" charset="-78"/>
            </a:endParaRPr>
          </a:p>
        </p:txBody>
      </p:sp>
      <p:sp>
        <p:nvSpPr>
          <p:cNvPr id="6" name="TextBox 5"/>
          <p:cNvSpPr txBox="1"/>
          <p:nvPr/>
        </p:nvSpPr>
        <p:spPr>
          <a:xfrm>
            <a:off x="267685" y="4390666"/>
            <a:ext cx="2971800" cy="707886"/>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Nuclear Power Training Unit (NPTU)</a:t>
            </a:r>
          </a:p>
        </p:txBody>
      </p:sp>
      <p:sp>
        <p:nvSpPr>
          <p:cNvPr id="8" name="TextBox 7"/>
          <p:cNvSpPr txBox="1"/>
          <p:nvPr/>
        </p:nvSpPr>
        <p:spPr>
          <a:xfrm>
            <a:off x="5304801" y="1744082"/>
            <a:ext cx="3695700" cy="707886"/>
          </a:xfrm>
          <a:prstGeom prst="rect">
            <a:avLst/>
          </a:prstGeom>
          <a:noFill/>
        </p:spPr>
        <p:txBody>
          <a:bodyPr wrap="square" rtlCol="0">
            <a:spAutoFit/>
          </a:bodyPr>
          <a:lstStyle/>
          <a:p>
            <a:pPr algn="ctr"/>
            <a:r>
              <a:rPr lang="en-US" sz="2000" b="1" dirty="0">
                <a:solidFill>
                  <a:srgbClr val="002060"/>
                </a:solidFill>
                <a:latin typeface="Traditional Arabic" panose="02020603050405020304" pitchFamily="18" charset="-78"/>
                <a:cs typeface="Traditional Arabic" panose="02020603050405020304" pitchFamily="18" charset="-78"/>
              </a:rPr>
              <a:t>Naval Nuclear Power Training Command (NNPTC)</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821928"/>
            <a:ext cx="2113049" cy="139756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045" y="2655465"/>
            <a:ext cx="2138780" cy="1425853"/>
          </a:xfrm>
          <a:prstGeom prst="rect">
            <a:avLst/>
          </a:prstGeom>
          <a:ln w="25400">
            <a:solidFill>
              <a:schemeClr val="tx1"/>
            </a:solidFill>
          </a:ln>
        </p:spPr>
      </p:pic>
      <p:sp>
        <p:nvSpPr>
          <p:cNvPr id="10" name="TextBox 9"/>
          <p:cNvSpPr txBox="1"/>
          <p:nvPr/>
        </p:nvSpPr>
        <p:spPr>
          <a:xfrm>
            <a:off x="5304801" y="2445137"/>
            <a:ext cx="3695700" cy="1077218"/>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Trains students in science and engineering fundamentals for design, operation and maintenance of nuclear propulsion plants </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11" name="TextBox 10"/>
          <p:cNvSpPr txBox="1"/>
          <p:nvPr/>
        </p:nvSpPr>
        <p:spPr>
          <a:xfrm>
            <a:off x="-94265" y="5057874"/>
            <a:ext cx="3695700" cy="830997"/>
          </a:xfrm>
          <a:prstGeom prst="rect">
            <a:avLst/>
          </a:prstGeom>
          <a:noFill/>
        </p:spPr>
        <p:txBody>
          <a:bodyPr wrap="square" rtlCol="0">
            <a:spAutoFit/>
          </a:bodyPr>
          <a:lstStyle/>
          <a:p>
            <a:pPr algn="ctr"/>
            <a:r>
              <a:rPr lang="en-US" sz="1600" b="1" dirty="0">
                <a:solidFill>
                  <a:srgbClr val="002060"/>
                </a:solidFill>
                <a:latin typeface="Traditional Arabic" panose="02020603050405020304" pitchFamily="18" charset="-78"/>
                <a:cs typeface="Traditional Arabic" panose="02020603050405020304" pitchFamily="18" charset="-78"/>
              </a:rPr>
              <a:t>Utilizes two moored submarines for hands-on training of nuclear propulsion plants</a:t>
            </a:r>
            <a:endParaRPr lang="en-US" sz="1400" b="1" dirty="0">
              <a:solidFill>
                <a:srgbClr val="002060"/>
              </a:solidFill>
              <a:latin typeface="Traditional Arabic" panose="02020603050405020304" pitchFamily="18" charset="-78"/>
              <a:cs typeface="Traditional Arabic" panose="02020603050405020304" pitchFamily="18" charset="-78"/>
            </a:endParaRPr>
          </a:p>
        </p:txBody>
      </p:sp>
      <p:sp>
        <p:nvSpPr>
          <p:cNvPr id="12" name="TextBox 11"/>
          <p:cNvSpPr txBox="1"/>
          <p:nvPr/>
        </p:nvSpPr>
        <p:spPr>
          <a:xfrm>
            <a:off x="381000" y="6351813"/>
            <a:ext cx="8382000" cy="461665"/>
          </a:xfrm>
          <a:prstGeom prst="rect">
            <a:avLst/>
          </a:prstGeom>
          <a:solidFill>
            <a:srgbClr val="000066"/>
          </a:solidFill>
        </p:spPr>
        <p:txBody>
          <a:bodyPr wrap="square" rtlCol="0">
            <a:spAutoFit/>
          </a:bodyPr>
          <a:lstStyle/>
          <a:p>
            <a:pPr algn="ctr"/>
            <a:r>
              <a:rPr lang="en-US" sz="2400" b="1" dirty="0">
                <a:solidFill>
                  <a:srgbClr val="FFFF00"/>
                </a:solidFill>
                <a:latin typeface="Traditional Arabic" panose="02020603050405020304" pitchFamily="18" charset="-78"/>
                <a:cs typeface="Traditional Arabic" panose="02020603050405020304" pitchFamily="18" charset="-78"/>
              </a:rPr>
              <a:t>The Nucleus of the U.S. Navy’s Nuclear Power Training</a:t>
            </a:r>
            <a:endParaRPr lang="en-US" sz="2000" b="1" dirty="0">
              <a:solidFill>
                <a:srgbClr val="FFFF00"/>
              </a:solidFill>
              <a:latin typeface="Traditional Arabic" panose="02020603050405020304" pitchFamily="18" charset="-78"/>
              <a:cs typeface="Traditional Arabic" panose="02020603050405020304" pitchFamily="18" charset="-78"/>
            </a:endParaRPr>
          </a:p>
        </p:txBody>
      </p:sp>
      <p:sp>
        <p:nvSpPr>
          <p:cNvPr id="5" name="Slide Number Placeholder 4"/>
          <p:cNvSpPr>
            <a:spLocks noGrp="1"/>
          </p:cNvSpPr>
          <p:nvPr>
            <p:ph type="sldNum" sz="quarter" idx="4"/>
          </p:nvPr>
        </p:nvSpPr>
        <p:spPr/>
        <p:txBody>
          <a:bodyPr/>
          <a:lstStyle/>
          <a:p>
            <a:fld id="{69388049-F28F-4B88-90F6-7D96A74BF701}" type="slidenum">
              <a:rPr lang="en-US" smtClean="0">
                <a:solidFill>
                  <a:prstClr val="black">
                    <a:tint val="75000"/>
                  </a:prstClr>
                </a:solidFill>
              </a:rPr>
              <a:pPr/>
              <a:t>9</a:t>
            </a:fld>
            <a:endParaRPr lang="en-US" dirty="0">
              <a:solidFill>
                <a:prstClr val="black">
                  <a:tint val="75000"/>
                </a:prstClr>
              </a:solidFill>
            </a:endParaRPr>
          </a:p>
        </p:txBody>
      </p:sp>
      <p:pic>
        <p:nvPicPr>
          <p:cNvPr id="3074" name="Picture 2" descr="nptu%20icon"/>
          <p:cNvPicPr>
            <a:picLocks noChangeAspect="1" noChangeArrowheads="1"/>
          </p:cNvPicPr>
          <p:nvPr/>
        </p:nvPicPr>
        <p:blipFill rotWithShape="1">
          <a:blip r:embed="rId7">
            <a:extLst>
              <a:ext uri="{28A0092B-C50C-407E-A947-70E740481C1C}">
                <a14:useLocalDpi xmlns:a14="http://schemas.microsoft.com/office/drawing/2010/main" val="0"/>
              </a:ext>
            </a:extLst>
          </a:blip>
          <a:srcRect l="9970" t="10150" r="13360" b="22344"/>
          <a:stretch/>
        </p:blipFill>
        <p:spPr bwMode="auto">
          <a:xfrm>
            <a:off x="1276976" y="3600347"/>
            <a:ext cx="953217" cy="838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75" name="Picture 3" descr="nnptc%20icon"/>
          <p:cNvPicPr>
            <a:picLocks noChangeAspect="1" noChangeArrowheads="1"/>
          </p:cNvPicPr>
          <p:nvPr/>
        </p:nvPicPr>
        <p:blipFill rotWithShape="1">
          <a:blip r:embed="rId8">
            <a:extLst>
              <a:ext uri="{28A0092B-C50C-407E-A947-70E740481C1C}">
                <a14:useLocalDpi xmlns:a14="http://schemas.microsoft.com/office/drawing/2010/main" val="0"/>
              </a:ext>
            </a:extLst>
          </a:blip>
          <a:srcRect l="1875" t="20086" r="1477" b="28543"/>
          <a:stretch/>
        </p:blipFill>
        <p:spPr bwMode="auto">
          <a:xfrm>
            <a:off x="6864235" y="3541706"/>
            <a:ext cx="1386384" cy="736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751930439"/>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Default Design">
  <a:themeElements>
    <a:clrScheme name="">
      <a:dk1>
        <a:srgbClr val="003399"/>
      </a:dk1>
      <a:lt1>
        <a:srgbClr val="FFFFFF"/>
      </a:lt1>
      <a:dk2>
        <a:srgbClr val="000000"/>
      </a:dk2>
      <a:lt2>
        <a:srgbClr val="808080"/>
      </a:lt2>
      <a:accent1>
        <a:srgbClr val="00CC99"/>
      </a:accent1>
      <a:accent2>
        <a:srgbClr val="3333CC"/>
      </a:accent2>
      <a:accent3>
        <a:srgbClr val="FFFFFF"/>
      </a:accent3>
      <a:accent4>
        <a:srgbClr val="002A82"/>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66"/>
        </a:dk1>
        <a:lt1>
          <a:srgbClr val="FFFFFF"/>
        </a:lt1>
        <a:dk2>
          <a:srgbClr val="000066"/>
        </a:dk2>
        <a:lt2>
          <a:srgbClr val="111111"/>
        </a:lt2>
        <a:accent1>
          <a:srgbClr val="00FF00"/>
        </a:accent1>
        <a:accent2>
          <a:srgbClr val="3333CC"/>
        </a:accent2>
        <a:accent3>
          <a:srgbClr val="FFFFFF"/>
        </a:accent3>
        <a:accent4>
          <a:srgbClr val="000056"/>
        </a:accent4>
        <a:accent5>
          <a:srgbClr val="AAFFAA"/>
        </a:accent5>
        <a:accent6>
          <a:srgbClr val="2D2DB9"/>
        </a:accent6>
        <a:hlink>
          <a:srgbClr val="0099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AMC2003_Template (adjus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MC2003_Template (adjust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MC2003_Template (adjusted) 1">
        <a:dk1>
          <a:srgbClr val="000066"/>
        </a:dk1>
        <a:lt1>
          <a:srgbClr val="FFFFFF"/>
        </a:lt1>
        <a:dk2>
          <a:srgbClr val="000066"/>
        </a:dk2>
        <a:lt2>
          <a:srgbClr val="111111"/>
        </a:lt2>
        <a:accent1>
          <a:srgbClr val="00FF00"/>
        </a:accent1>
        <a:accent2>
          <a:srgbClr val="3333CC"/>
        </a:accent2>
        <a:accent3>
          <a:srgbClr val="FFFFFF"/>
        </a:accent3>
        <a:accent4>
          <a:srgbClr val="000056"/>
        </a:accent4>
        <a:accent5>
          <a:srgbClr val="AAFFAA"/>
        </a:accent5>
        <a:accent6>
          <a:srgbClr val="2D2DB9"/>
        </a:accent6>
        <a:hlink>
          <a:srgbClr val="0099FF"/>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_dlc_DocId xmlns="bb66d92e-5bbd-40f6-a4c9-366b69e50484">NQZM77FNHUZ7-260-24</_dlc_DocId>
    <_dlc_DocIdUrl xmlns="bb66d92e-5bbd-40f6-a4c9-366b69e50484">
      <Url>https://eim.amc.af.mil/org/628ABW/dash/_layouts/DocIdRedir.aspx?ID=NQZM77FNHUZ7-260-24</Url>
      <Description>NQZM77FNHUZ7-260-24</Description>
    </_dlc_DocIdUrl>
    <Priority xmlns="e4676d66-9bd0-4d81-96e2-4f9fe3e4b06d" xsi:nil="true"/>
    <Completed xmlns="e4676d66-9bd0-4d81-96e2-4f9fe3e4b06d">false</Completed>
    <Action xmlns="e4676d66-9bd0-4d81-96e2-4f9fe3e4b06d">INFO</Action>
    <For xmlns="e4676d66-9bd0-4d81-96e2-4f9fe3e4b06d">
      <Value>CC</Value>
    </F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9F4A5CCBAC22641AF20BE6A37930EED" ma:contentTypeVersion="14" ma:contentTypeDescription="Create a new document." ma:contentTypeScope="" ma:versionID="2ff0ef1a233f743aaa3f546a1053b8ed">
  <xsd:schema xmlns:xsd="http://www.w3.org/2001/XMLSchema" xmlns:xs="http://www.w3.org/2001/XMLSchema" xmlns:p="http://schemas.microsoft.com/office/2006/metadata/properties" xmlns:ns2="bb66d92e-5bbd-40f6-a4c9-366b69e50484" xmlns:ns3="e4676d66-9bd0-4d81-96e2-4f9fe3e4b06d" targetNamespace="http://schemas.microsoft.com/office/2006/metadata/properties" ma:root="true" ma:fieldsID="85c33d7aa96e04c1e8c832078a70465c" ns2:_="" ns3:_="">
    <xsd:import namespace="bb66d92e-5bbd-40f6-a4c9-366b69e50484"/>
    <xsd:import namespace="e4676d66-9bd0-4d81-96e2-4f9fe3e4b06d"/>
    <xsd:element name="properties">
      <xsd:complexType>
        <xsd:sequence>
          <xsd:element name="documentManagement">
            <xsd:complexType>
              <xsd:all>
                <xsd:element ref="ns2:_dlc_DocId" minOccurs="0"/>
                <xsd:element ref="ns2:_dlc_DocIdUrl" minOccurs="0"/>
                <xsd:element ref="ns2:_dlc_DocIdPersistId" minOccurs="0"/>
                <xsd:element ref="ns3:For" minOccurs="0"/>
                <xsd:element ref="ns3:Completed" minOccurs="0"/>
                <xsd:element ref="ns3:Action" minOccurs="0"/>
                <xsd:element ref="ns3: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6d92e-5bbd-40f6-a4c9-366b69e5048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4676d66-9bd0-4d81-96e2-4f9fe3e4b06d" elementFormDefault="qualified">
    <xsd:import namespace="http://schemas.microsoft.com/office/2006/documentManagement/types"/>
    <xsd:import namespace="http://schemas.microsoft.com/office/infopath/2007/PartnerControls"/>
    <xsd:element name="For" ma:index="11" nillable="true" ma:displayName="For" ma:default="CC" ma:description="Select the appropriate user(s)." ma:internalName="For">
      <xsd:complexType>
        <xsd:complexContent>
          <xsd:extension base="dms:MultiChoice">
            <xsd:sequence>
              <xsd:element name="Value" maxOccurs="unbounded" minOccurs="0" nillable="true">
                <xsd:simpleType>
                  <xsd:restriction base="dms:Choice">
                    <xsd:enumeration value="CC"/>
                    <xsd:enumeration value="CD"/>
                  </xsd:restriction>
                </xsd:simpleType>
              </xsd:element>
            </xsd:sequence>
          </xsd:extension>
        </xsd:complexContent>
      </xsd:complexType>
    </xsd:element>
    <xsd:element name="Completed" ma:index="12" nillable="true" ma:displayName="Completed" ma:default="0" ma:description="Items marked completed will be archived and not displayed on the dashboard view. Items will be stored in list archive." ma:internalName="Completed">
      <xsd:simpleType>
        <xsd:restriction base="dms:Boolean"/>
      </xsd:simpleType>
    </xsd:element>
    <xsd:element name="Action" ma:index="14" nillable="true" ma:displayName="Action" ma:default="FYRR" ma:format="Dropdown" ma:internalName="Action">
      <xsd:simpleType>
        <xsd:union memberTypes="dms:Text">
          <xsd:simpleType>
            <xsd:restriction base="dms:Choice">
              <xsd:enumeration value="FYRR"/>
              <xsd:enumeration value="INFO"/>
            </xsd:restriction>
          </xsd:simpleType>
        </xsd:union>
      </xsd:simpleType>
    </xsd:element>
    <xsd:element name="Priority" ma:index="15" nillable="true" ma:displayName="Priority" ma:decimals="0" ma:internalName="Priority"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60E9E8-3154-4E0A-8790-7ABBA2AE4A39}">
  <ds:schemaRefs>
    <ds:schemaRef ds:uri="http://www.w3.org/XML/1998/namespace"/>
    <ds:schemaRef ds:uri="http://purl.org/dc/terms/"/>
    <ds:schemaRef ds:uri="e4676d66-9bd0-4d81-96e2-4f9fe3e4b06d"/>
    <ds:schemaRef ds:uri="http://schemas.microsoft.com/office/2006/documentManagement/types"/>
    <ds:schemaRef ds:uri="http://schemas.microsoft.com/office/2006/metadata/properties"/>
    <ds:schemaRef ds:uri="bb66d92e-5bbd-40f6-a4c9-366b69e50484"/>
    <ds:schemaRef ds:uri="http://purl.org/dc/elements/1.1/"/>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C150F6E6-7160-4497-BE07-63A4FB9F4F54}">
  <ds:schemaRefs>
    <ds:schemaRef ds:uri="http://schemas.microsoft.com/sharepoint/v3/contenttype/forms"/>
  </ds:schemaRefs>
</ds:datastoreItem>
</file>

<file path=customXml/itemProps3.xml><?xml version="1.0" encoding="utf-8"?>
<ds:datastoreItem xmlns:ds="http://schemas.openxmlformats.org/officeDocument/2006/customXml" ds:itemID="{2527325A-16BC-4B75-B952-3F7D793C647A}">
  <ds:schemaRefs>
    <ds:schemaRef ds:uri="http://schemas.microsoft.com/sharepoint/events"/>
  </ds:schemaRefs>
</ds:datastoreItem>
</file>

<file path=customXml/itemProps4.xml><?xml version="1.0" encoding="utf-8"?>
<ds:datastoreItem xmlns:ds="http://schemas.openxmlformats.org/officeDocument/2006/customXml" ds:itemID="{0D9EC50A-C8CC-486E-9BDE-A489C70346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6d92e-5bbd-40f6-a4c9-366b69e50484"/>
    <ds:schemaRef ds:uri="e4676d66-9bd0-4d81-96e2-4f9fe3e4b0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36615</TotalTime>
  <Words>2131</Words>
  <Application>Microsoft Office PowerPoint</Application>
  <PresentationFormat>On-screen Show (4:3)</PresentationFormat>
  <Paragraphs>299</Paragraphs>
  <Slides>17</Slides>
  <Notes>17</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17</vt:i4>
      </vt:variant>
    </vt:vector>
  </HeadingPairs>
  <TitlesOfParts>
    <vt:vector size="32" baseType="lpstr">
      <vt:lpstr>Algerian</vt:lpstr>
      <vt:lpstr>Arial</vt:lpstr>
      <vt:lpstr>Arial Black</vt:lpstr>
      <vt:lpstr>Calibri</vt:lpstr>
      <vt:lpstr>Century Schoolbook</vt:lpstr>
      <vt:lpstr>Franklin Gothic Heavy</vt:lpstr>
      <vt:lpstr>Times New Roman</vt:lpstr>
      <vt:lpstr>Traditional Arabic</vt:lpstr>
      <vt:lpstr>Wingdings</vt:lpstr>
      <vt:lpstr>1_Office Theme</vt:lpstr>
      <vt:lpstr>2_Office Theme</vt:lpstr>
      <vt:lpstr>Custom Design</vt:lpstr>
      <vt:lpstr>9_Default Design</vt:lpstr>
      <vt:lpstr>5_AMC2003_Template (adjusted)</vt:lpstr>
      <vt:lpstr>Document</vt:lpstr>
      <vt:lpstr>PowerPoint Presentation</vt:lpstr>
      <vt:lpstr>Who We Are</vt:lpstr>
      <vt:lpstr> JB Charleston Scope</vt:lpstr>
      <vt:lpstr>What We Do </vt:lpstr>
      <vt:lpstr>What We Do Unique Installation Support  Missions</vt:lpstr>
      <vt:lpstr>What We Do </vt:lpstr>
      <vt:lpstr>What We Do 437th Airlift Wing Unique Missions</vt:lpstr>
      <vt:lpstr>What We Do 315th Airlift Wing Unique Missions</vt:lpstr>
      <vt:lpstr>What We Do Train Naval Nuclear Operators</vt:lpstr>
      <vt:lpstr>What We Do Deployable Logistics</vt:lpstr>
      <vt:lpstr>What We Do Multi-Mission Warfighter Support</vt:lpstr>
      <vt:lpstr>What We Do Interagency Cooperation</vt:lpstr>
      <vt:lpstr>Mission Accomplishments</vt:lpstr>
      <vt:lpstr>Mission Accomplishments</vt:lpstr>
      <vt:lpstr>Economic / Community Impact</vt:lpstr>
      <vt:lpstr>Who We Are:                 Volunteers</vt:lpstr>
      <vt:lpstr>TEAM CHARLESTON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Brief - 3 Feb Update</dc:title>
  <dc:creator>larry.best</dc:creator>
  <cp:lastModifiedBy>Valerie Ormond</cp:lastModifiedBy>
  <cp:revision>1660</cp:revision>
  <cp:lastPrinted>2017-07-28T12:37:06Z</cp:lastPrinted>
  <dcterms:created xsi:type="dcterms:W3CDTF">2010-08-03T20:14:12Z</dcterms:created>
  <dcterms:modified xsi:type="dcterms:W3CDTF">2018-11-08T22:05:36Z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0x010100A9F4A5CCBAC22641AF20BE6A37930EED</vt:lpwstr>
  </property>
  <property fmtid="{D5CDD505-2E9C-101B-9397-08002B2CF9AE}" pid="3" name="_dlc_DocIdItemGuid">
    <vt:lpwstr>338462ef-9850-48d0-879d-8b854c224bf9</vt:lpwstr>
  </property>
</Properties>
</file>